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51435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iaDqSexCXCZ+TvaP6Ty1da1HEO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3" d="100"/>
          <a:sy n="133" d="100"/>
        </p:scale>
        <p:origin x="90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" name="Google Shape;3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1" name="Google Shape;34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9" name="Google Shape;41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7" name="Google Shape;49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8" name="Google Shape;56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9" name="Google Shape;569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6" name="Google Shape;64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0" name="Google Shape;710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1" name="Google Shape;711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8" name="Google Shape;788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9" name="Google Shape;789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5" name="Google Shape;84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6" name="Google Shape;846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3" name="Google Shape;923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4" name="Google Shape;924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7" name="Google Shape;98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8" name="Google Shape;988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1" name="Google Shape;1051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2" name="Google Shape;1052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5" name="Google Shape;1115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6" name="Google Shape;1116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6" name="Google Shape;1186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7" name="Google Shape;1187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3" name="Google Shape;1243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4" name="Google Shape;1244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0">
        <p:fade/>
      </p:transition>
    </mc:Choice>
    <mc:Fallback>
      <p:transition spd="med" advClick="0" advTm="3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Requires="p14">
      <p:transition spd="med" p14:dur="700" advClick="0" advTm="30000">
        <p:fade/>
      </p:transition>
    </mc:Choice>
    <mc:Fallback>
      <p:transition spd="med" advClick="0" advTm="30000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3557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1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1"/>
          <p:cNvSpPr/>
          <p:nvPr/>
        </p:nvSpPr>
        <p:spPr>
          <a:xfrm>
            <a:off x="0" y="4983480"/>
            <a:ext cx="9144000" cy="164592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1"/>
          <p:cNvSpPr/>
          <p:nvPr/>
        </p:nvSpPr>
        <p:spPr>
          <a:xfrm>
            <a:off x="5943600" y="-457200"/>
            <a:ext cx="4114800" cy="4114800"/>
          </a:xfrm>
          <a:prstGeom prst="ellipse">
            <a:avLst/>
          </a:prstGeom>
          <a:solidFill>
            <a:srgbClr val="E87722">
              <a:alpha val="12156"/>
            </a:srgbClr>
          </a:solidFill>
          <a:ln w="12700" cap="flat" cmpd="sng">
            <a:solidFill>
              <a:srgbClr val="E87722">
                <a:alpha val="2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1"/>
          <p:cNvSpPr/>
          <p:nvPr/>
        </p:nvSpPr>
        <p:spPr>
          <a:xfrm>
            <a:off x="6583680" y="274320"/>
            <a:ext cx="2926080" cy="2926080"/>
          </a:xfrm>
          <a:prstGeom prst="ellipse">
            <a:avLst/>
          </a:prstGeom>
          <a:solidFill>
            <a:srgbClr val="E87722">
              <a:alpha val="20000"/>
            </a:srgbClr>
          </a:solidFill>
          <a:ln w="12700" cap="flat" cmpd="sng">
            <a:solidFill>
              <a:srgbClr val="E87722">
                <a:alpha val="30196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1"/>
          <p:cNvSpPr/>
          <p:nvPr/>
        </p:nvSpPr>
        <p:spPr>
          <a:xfrm>
            <a:off x="365760" y="365760"/>
            <a:ext cx="84124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1000"/>
              <a:buFont typeface="Calibri"/>
              <a:buNone/>
            </a:pPr>
            <a:r>
              <a:rPr lang="en-US" sz="10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SALON DES MÉTIERS DU PÉTROLE ET DU GAZ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365760" y="713232"/>
            <a:ext cx="84124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C4E0"/>
              </a:buClr>
              <a:buSzPts val="900"/>
              <a:buFont typeface="Calibri"/>
              <a:buNone/>
            </a:pPr>
            <a:r>
              <a:rPr lang="en-US" sz="900" b="0" i="0" u="none" strike="noStrike" cap="none">
                <a:solidFill>
                  <a:srgbClr val="A8C4E0"/>
                </a:solidFill>
                <a:latin typeface="Calibri"/>
                <a:ea typeface="Calibri"/>
                <a:cs typeface="Calibri"/>
                <a:sym typeface="Calibri"/>
              </a:rPr>
              <a:t>Gabon  |  Édition 1  –  Juin 2026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365760" y="1234440"/>
            <a:ext cx="777240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Calibri"/>
              <a:buNone/>
            </a:pPr>
            <a:r>
              <a:rPr lang="en-US" sz="4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RÉPERTOIRE DES MÉTIERS</a:t>
            </a:r>
            <a:endParaRPr sz="4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365760" y="1920240"/>
            <a:ext cx="777240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4200"/>
              <a:buFont typeface="Calibri"/>
              <a:buNone/>
            </a:pPr>
            <a:r>
              <a:rPr lang="en-US" sz="42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DU PÉTROLE ET DU GAZ</a:t>
            </a:r>
            <a:endParaRPr sz="4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365760" y="278892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C4E0"/>
              </a:buClr>
              <a:buSzPts val="1600"/>
              <a:buFont typeface="Calibri"/>
              <a:buNone/>
            </a:pPr>
            <a:r>
              <a:rPr lang="en-US" sz="1600" b="0" i="1" u="none" strike="noStrike" cap="none">
                <a:solidFill>
                  <a:srgbClr val="A8C4E0"/>
                </a:solidFill>
                <a:latin typeface="Calibri"/>
                <a:ea typeface="Calibri"/>
                <a:cs typeface="Calibri"/>
                <a:sym typeface="Calibri"/>
              </a:rPr>
              <a:t>Classement par département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1"/>
          <p:cNvSpPr/>
          <p:nvPr/>
        </p:nvSpPr>
        <p:spPr>
          <a:xfrm>
            <a:off x="365760" y="3337560"/>
            <a:ext cx="3200400" cy="77724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1"/>
          <p:cNvSpPr/>
          <p:nvPr/>
        </p:nvSpPr>
        <p:spPr>
          <a:xfrm>
            <a:off x="365760" y="3337560"/>
            <a:ext cx="109728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lang="en-US" sz="3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16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"/>
          <p:cNvSpPr/>
          <p:nvPr/>
        </p:nvSpPr>
        <p:spPr>
          <a:xfrm>
            <a:off x="1417320" y="3337560"/>
            <a:ext cx="214884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départements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1"/>
          <p:cNvSpPr/>
          <p:nvPr/>
        </p:nvSpPr>
        <p:spPr>
          <a:xfrm>
            <a:off x="3749040" y="3337560"/>
            <a:ext cx="3200400" cy="777240"/>
          </a:xfrm>
          <a:prstGeom prst="rect">
            <a:avLst/>
          </a:prstGeom>
          <a:solidFill>
            <a:srgbClr val="1E4A70"/>
          </a:solidFill>
          <a:ln w="12700" cap="flat" cmpd="sng">
            <a:solidFill>
              <a:srgbClr val="1E4A7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1"/>
          <p:cNvSpPr/>
          <p:nvPr/>
        </p:nvSpPr>
        <p:spPr>
          <a:xfrm>
            <a:off x="3749040" y="3337560"/>
            <a:ext cx="128016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3600"/>
              <a:buFont typeface="Calibri"/>
              <a:buNone/>
            </a:pPr>
            <a:r>
              <a:rPr lang="en-US" sz="36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130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1"/>
          <p:cNvSpPr/>
          <p:nvPr/>
        </p:nvSpPr>
        <p:spPr>
          <a:xfrm>
            <a:off x="4983480" y="3337560"/>
            <a:ext cx="196596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métiers répertoriés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1"/>
          <p:cNvSpPr/>
          <p:nvPr/>
        </p:nvSpPr>
        <p:spPr>
          <a:xfrm>
            <a:off x="365760" y="4736592"/>
            <a:ext cx="8412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C4E0"/>
              </a:buClr>
              <a:buSzPts val="800"/>
              <a:buFont typeface="Calibri"/>
              <a:buNone/>
            </a:pPr>
            <a:r>
              <a:rPr lang="en-US" sz="800" b="0" i="0" u="none" strike="noStrike" cap="none">
                <a:solidFill>
                  <a:srgbClr val="A8C4E0"/>
                </a:solidFill>
                <a:latin typeface="Calibri"/>
                <a:ea typeface="Calibri"/>
                <a:cs typeface="Calibri"/>
                <a:sym typeface="Calibri"/>
              </a:rPr>
              <a:t>Document produit par la Direction Générale du Contenu Local (DGCL)  |  GabonOuiTuPeux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 advClick="0" advTm="30000">
        <p:fade/>
      </p:transition>
    </mc:Choice>
    <mc:Fallback>
      <p:transition advClick="0" advTm="3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9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"/>
          <p:cNvSpPr/>
          <p:nvPr/>
        </p:nvSpPr>
        <p:spPr>
          <a:xfrm>
            <a:off x="320040" y="0"/>
            <a:ext cx="7315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lang="en-US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VUE D'ENSEMBLE — 16 DÉPARTEMENTS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7498080" y="0"/>
            <a:ext cx="146304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1100"/>
              <a:buFont typeface="Calibri"/>
              <a:buNone/>
            </a:pPr>
            <a:r>
              <a:rPr lang="en-US" sz="11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130 métiers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237744" y="777240"/>
            <a:ext cx="2148840" cy="10058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2"/>
          <p:cNvSpPr/>
          <p:nvPr/>
        </p:nvSpPr>
        <p:spPr>
          <a:xfrm>
            <a:off x="237744" y="777240"/>
            <a:ext cx="54864" cy="100584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2"/>
          <p:cNvSpPr/>
          <p:nvPr/>
        </p:nvSpPr>
        <p:spPr>
          <a:xfrm>
            <a:off x="329184" y="868680"/>
            <a:ext cx="329184" cy="310896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2"/>
          <p:cNvSpPr/>
          <p:nvPr/>
        </p:nvSpPr>
        <p:spPr>
          <a:xfrm>
            <a:off x="329184" y="868680"/>
            <a:ext cx="329184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2"/>
          <p:cNvSpPr/>
          <p:nvPr/>
        </p:nvSpPr>
        <p:spPr>
          <a:xfrm>
            <a:off x="329184" y="1234440"/>
            <a:ext cx="1984248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GÉOPHYSIQUE</a:t>
            </a: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 &amp; GÉO</a:t>
            </a:r>
            <a:r>
              <a:rPr lang="en-US" sz="750" b="1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LOGIE</a:t>
            </a:r>
            <a:endParaRPr sz="750" b="0" i="0" u="none" strike="noStrike" cap="none">
              <a:solidFill>
                <a:srgbClr val="1A355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2"/>
          <p:cNvSpPr/>
          <p:nvPr/>
        </p:nvSpPr>
        <p:spPr>
          <a:xfrm>
            <a:off x="329184" y="1554480"/>
            <a:ext cx="1984248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700"/>
              <a:buFont typeface="Calibri"/>
              <a:buNone/>
            </a:pPr>
            <a:r>
              <a:rPr lang="en-US" sz="7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9 postes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2"/>
          <p:cNvSpPr/>
          <p:nvPr/>
        </p:nvSpPr>
        <p:spPr>
          <a:xfrm>
            <a:off x="2423160" y="777240"/>
            <a:ext cx="2148840" cy="10058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"/>
          <p:cNvSpPr/>
          <p:nvPr/>
        </p:nvSpPr>
        <p:spPr>
          <a:xfrm>
            <a:off x="2423160" y="777240"/>
            <a:ext cx="54864" cy="100584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2"/>
          <p:cNvSpPr/>
          <p:nvPr/>
        </p:nvSpPr>
        <p:spPr>
          <a:xfrm>
            <a:off x="2514600" y="868680"/>
            <a:ext cx="329184" cy="310896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2"/>
          <p:cNvSpPr/>
          <p:nvPr/>
        </p:nvSpPr>
        <p:spPr>
          <a:xfrm>
            <a:off x="2514600" y="868680"/>
            <a:ext cx="329184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2"/>
          <p:cNvSpPr/>
          <p:nvPr/>
        </p:nvSpPr>
        <p:spPr>
          <a:xfrm>
            <a:off x="2514600" y="1234440"/>
            <a:ext cx="1984248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PÉTROPHYSIQUE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2"/>
          <p:cNvSpPr/>
          <p:nvPr/>
        </p:nvSpPr>
        <p:spPr>
          <a:xfrm>
            <a:off x="2514600" y="1554480"/>
            <a:ext cx="1984248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700"/>
              <a:buFont typeface="Calibri"/>
              <a:buNone/>
            </a:pPr>
            <a:r>
              <a:rPr lang="en-US" sz="7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6 postes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2"/>
          <p:cNvSpPr/>
          <p:nvPr/>
        </p:nvSpPr>
        <p:spPr>
          <a:xfrm>
            <a:off x="4608576" y="777240"/>
            <a:ext cx="2148840" cy="10058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2"/>
          <p:cNvSpPr/>
          <p:nvPr/>
        </p:nvSpPr>
        <p:spPr>
          <a:xfrm>
            <a:off x="4608576" y="777240"/>
            <a:ext cx="54864" cy="100584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2"/>
          <p:cNvSpPr/>
          <p:nvPr/>
        </p:nvSpPr>
        <p:spPr>
          <a:xfrm>
            <a:off x="4700016" y="868680"/>
            <a:ext cx="329184" cy="310896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2"/>
          <p:cNvSpPr/>
          <p:nvPr/>
        </p:nvSpPr>
        <p:spPr>
          <a:xfrm>
            <a:off x="4700016" y="868680"/>
            <a:ext cx="329184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2"/>
          <p:cNvSpPr/>
          <p:nvPr/>
        </p:nvSpPr>
        <p:spPr>
          <a:xfrm>
            <a:off x="4700016" y="1234440"/>
            <a:ext cx="1984248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INGÉNIERIE DE RÉSERVOIR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2"/>
          <p:cNvSpPr/>
          <p:nvPr/>
        </p:nvSpPr>
        <p:spPr>
          <a:xfrm>
            <a:off x="4700016" y="1554480"/>
            <a:ext cx="1984248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700"/>
              <a:buFont typeface="Calibri"/>
              <a:buNone/>
            </a:pPr>
            <a:r>
              <a:rPr lang="en-US" sz="7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6 postes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2"/>
          <p:cNvSpPr/>
          <p:nvPr/>
        </p:nvSpPr>
        <p:spPr>
          <a:xfrm>
            <a:off x="6793992" y="777240"/>
            <a:ext cx="2148840" cy="10058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"/>
          <p:cNvSpPr/>
          <p:nvPr/>
        </p:nvSpPr>
        <p:spPr>
          <a:xfrm>
            <a:off x="6793992" y="777240"/>
            <a:ext cx="54864" cy="100584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2"/>
          <p:cNvSpPr/>
          <p:nvPr/>
        </p:nvSpPr>
        <p:spPr>
          <a:xfrm>
            <a:off x="6885432" y="868680"/>
            <a:ext cx="329184" cy="310896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2"/>
          <p:cNvSpPr/>
          <p:nvPr/>
        </p:nvSpPr>
        <p:spPr>
          <a:xfrm>
            <a:off x="6885432" y="868680"/>
            <a:ext cx="329184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04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2"/>
          <p:cNvSpPr/>
          <p:nvPr/>
        </p:nvSpPr>
        <p:spPr>
          <a:xfrm>
            <a:off x="6885432" y="1234440"/>
            <a:ext cx="1984248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FORAGE &amp; COMPLÉTION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2"/>
          <p:cNvSpPr/>
          <p:nvPr/>
        </p:nvSpPr>
        <p:spPr>
          <a:xfrm>
            <a:off x="6885432" y="1554480"/>
            <a:ext cx="1984248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700"/>
              <a:buFont typeface="Calibri"/>
              <a:buNone/>
            </a:pPr>
            <a:r>
              <a:rPr lang="en-US" sz="7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8 postes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2"/>
          <p:cNvSpPr/>
          <p:nvPr/>
        </p:nvSpPr>
        <p:spPr>
          <a:xfrm>
            <a:off x="237744" y="1837944"/>
            <a:ext cx="2148840" cy="10058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2"/>
          <p:cNvSpPr/>
          <p:nvPr/>
        </p:nvSpPr>
        <p:spPr>
          <a:xfrm>
            <a:off x="237744" y="1837944"/>
            <a:ext cx="54864" cy="100584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2"/>
          <p:cNvSpPr/>
          <p:nvPr/>
        </p:nvSpPr>
        <p:spPr>
          <a:xfrm>
            <a:off x="329184" y="1929384"/>
            <a:ext cx="329184" cy="310896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2"/>
          <p:cNvSpPr/>
          <p:nvPr/>
        </p:nvSpPr>
        <p:spPr>
          <a:xfrm>
            <a:off x="329184" y="1929384"/>
            <a:ext cx="329184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05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329184" y="2295144"/>
            <a:ext cx="1984248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PRODUCTION &amp; OPÉRATIONS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2"/>
          <p:cNvSpPr/>
          <p:nvPr/>
        </p:nvSpPr>
        <p:spPr>
          <a:xfrm>
            <a:off x="329184" y="2615184"/>
            <a:ext cx="1984248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700"/>
              <a:buFont typeface="Calibri"/>
              <a:buNone/>
            </a:pPr>
            <a:r>
              <a:rPr lang="en-US" sz="7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8 postes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"/>
          <p:cNvSpPr/>
          <p:nvPr/>
        </p:nvSpPr>
        <p:spPr>
          <a:xfrm>
            <a:off x="2423160" y="1837944"/>
            <a:ext cx="2148840" cy="10058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2"/>
          <p:cNvSpPr/>
          <p:nvPr/>
        </p:nvSpPr>
        <p:spPr>
          <a:xfrm>
            <a:off x="2423160" y="1837944"/>
            <a:ext cx="54864" cy="100584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2"/>
          <p:cNvSpPr/>
          <p:nvPr/>
        </p:nvSpPr>
        <p:spPr>
          <a:xfrm>
            <a:off x="2514600" y="1929384"/>
            <a:ext cx="329184" cy="310896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2"/>
          <p:cNvSpPr/>
          <p:nvPr/>
        </p:nvSpPr>
        <p:spPr>
          <a:xfrm>
            <a:off x="2514600" y="1929384"/>
            <a:ext cx="329184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06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"/>
          <p:cNvSpPr/>
          <p:nvPr/>
        </p:nvSpPr>
        <p:spPr>
          <a:xfrm>
            <a:off x="2514600" y="2295144"/>
            <a:ext cx="1984248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INGÉNIERIE DE PROCÉDÉS &amp; TRAITEMENT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2"/>
          <p:cNvSpPr/>
          <p:nvPr/>
        </p:nvSpPr>
        <p:spPr>
          <a:xfrm>
            <a:off x="2514600" y="2615184"/>
            <a:ext cx="1984248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700"/>
              <a:buFont typeface="Calibri"/>
              <a:buNone/>
            </a:pPr>
            <a:r>
              <a:rPr lang="en-US" sz="7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7 postes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2"/>
          <p:cNvSpPr/>
          <p:nvPr/>
        </p:nvSpPr>
        <p:spPr>
          <a:xfrm>
            <a:off x="4608576" y="1837944"/>
            <a:ext cx="2148840" cy="10058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2"/>
          <p:cNvSpPr/>
          <p:nvPr/>
        </p:nvSpPr>
        <p:spPr>
          <a:xfrm>
            <a:off x="4608576" y="1837944"/>
            <a:ext cx="54864" cy="100584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2"/>
          <p:cNvSpPr/>
          <p:nvPr/>
        </p:nvSpPr>
        <p:spPr>
          <a:xfrm>
            <a:off x="4700016" y="1929384"/>
            <a:ext cx="329184" cy="310896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2"/>
          <p:cNvSpPr/>
          <p:nvPr/>
        </p:nvSpPr>
        <p:spPr>
          <a:xfrm>
            <a:off x="4700016" y="1929384"/>
            <a:ext cx="329184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07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2"/>
          <p:cNvSpPr/>
          <p:nvPr/>
        </p:nvSpPr>
        <p:spPr>
          <a:xfrm>
            <a:off x="4700016" y="2295144"/>
            <a:ext cx="1984248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MAINTENANCE &amp; INTÉGRITÉ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2"/>
          <p:cNvSpPr/>
          <p:nvPr/>
        </p:nvSpPr>
        <p:spPr>
          <a:xfrm>
            <a:off x="4700016" y="2615184"/>
            <a:ext cx="1984248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700"/>
              <a:buFont typeface="Calibri"/>
              <a:buNone/>
            </a:pPr>
            <a:r>
              <a:rPr lang="en-US" sz="7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8 postes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2"/>
          <p:cNvSpPr/>
          <p:nvPr/>
        </p:nvSpPr>
        <p:spPr>
          <a:xfrm>
            <a:off x="6793992" y="1837944"/>
            <a:ext cx="2148840" cy="10058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2"/>
          <p:cNvSpPr/>
          <p:nvPr/>
        </p:nvSpPr>
        <p:spPr>
          <a:xfrm>
            <a:off x="6793992" y="1837944"/>
            <a:ext cx="54864" cy="100584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"/>
          <p:cNvSpPr/>
          <p:nvPr/>
        </p:nvSpPr>
        <p:spPr>
          <a:xfrm>
            <a:off x="6885432" y="1929384"/>
            <a:ext cx="329184" cy="310896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"/>
          <p:cNvSpPr/>
          <p:nvPr/>
        </p:nvSpPr>
        <p:spPr>
          <a:xfrm>
            <a:off x="6885432" y="1929384"/>
            <a:ext cx="329184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08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2"/>
          <p:cNvSpPr/>
          <p:nvPr/>
        </p:nvSpPr>
        <p:spPr>
          <a:xfrm>
            <a:off x="6885432" y="2295144"/>
            <a:ext cx="1984248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PIPELINES &amp; TRANSPORT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2"/>
          <p:cNvSpPr/>
          <p:nvPr/>
        </p:nvSpPr>
        <p:spPr>
          <a:xfrm>
            <a:off x="6885432" y="2615184"/>
            <a:ext cx="1984248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700"/>
              <a:buFont typeface="Calibri"/>
              <a:buNone/>
            </a:pPr>
            <a:r>
              <a:rPr lang="en-US" sz="7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6 postes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2"/>
          <p:cNvSpPr/>
          <p:nvPr/>
        </p:nvSpPr>
        <p:spPr>
          <a:xfrm>
            <a:off x="237744" y="2898648"/>
            <a:ext cx="2148840" cy="10058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"/>
          <p:cNvSpPr/>
          <p:nvPr/>
        </p:nvSpPr>
        <p:spPr>
          <a:xfrm>
            <a:off x="237744" y="2898648"/>
            <a:ext cx="54864" cy="100584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"/>
          <p:cNvSpPr/>
          <p:nvPr/>
        </p:nvSpPr>
        <p:spPr>
          <a:xfrm>
            <a:off x="329184" y="2990088"/>
            <a:ext cx="329184" cy="310896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"/>
          <p:cNvSpPr/>
          <p:nvPr/>
        </p:nvSpPr>
        <p:spPr>
          <a:xfrm>
            <a:off x="329184" y="2990088"/>
            <a:ext cx="329184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09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329184" y="3355848"/>
            <a:ext cx="1984248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HSE — HYGIÈNE, SÉCURITÉ, ENVIRONNEMENT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329184" y="3675888"/>
            <a:ext cx="1984248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700"/>
              <a:buFont typeface="Calibri"/>
              <a:buNone/>
            </a:pPr>
            <a:r>
              <a:rPr lang="en-US" sz="7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8 postes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2423160" y="2898648"/>
            <a:ext cx="2148840" cy="10058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"/>
          <p:cNvSpPr/>
          <p:nvPr/>
        </p:nvSpPr>
        <p:spPr>
          <a:xfrm>
            <a:off x="2423160" y="2898648"/>
            <a:ext cx="54864" cy="100584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"/>
          <p:cNvSpPr/>
          <p:nvPr/>
        </p:nvSpPr>
        <p:spPr>
          <a:xfrm>
            <a:off x="2514600" y="2990088"/>
            <a:ext cx="329184" cy="310896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"/>
          <p:cNvSpPr/>
          <p:nvPr/>
        </p:nvSpPr>
        <p:spPr>
          <a:xfrm>
            <a:off x="2514600" y="2990088"/>
            <a:ext cx="329184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2514600" y="3355848"/>
            <a:ext cx="1984248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QUALITÉ &amp; INSPECTION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2514600" y="3675888"/>
            <a:ext cx="1984248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700"/>
              <a:buFont typeface="Calibri"/>
              <a:buNone/>
            </a:pPr>
            <a:r>
              <a:rPr lang="en-US" sz="7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5 postes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"/>
          <p:cNvSpPr/>
          <p:nvPr/>
        </p:nvSpPr>
        <p:spPr>
          <a:xfrm>
            <a:off x="4608576" y="2898648"/>
            <a:ext cx="2148840" cy="10058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"/>
          <p:cNvSpPr/>
          <p:nvPr/>
        </p:nvSpPr>
        <p:spPr>
          <a:xfrm>
            <a:off x="4608576" y="2898648"/>
            <a:ext cx="54864" cy="100584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2"/>
          <p:cNvSpPr/>
          <p:nvPr/>
        </p:nvSpPr>
        <p:spPr>
          <a:xfrm>
            <a:off x="4700016" y="2990088"/>
            <a:ext cx="329184" cy="310896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2"/>
          <p:cNvSpPr/>
          <p:nvPr/>
        </p:nvSpPr>
        <p:spPr>
          <a:xfrm>
            <a:off x="4700016" y="2990088"/>
            <a:ext cx="329184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/>
          <p:nvPr/>
        </p:nvSpPr>
        <p:spPr>
          <a:xfrm>
            <a:off x="4700016" y="3355848"/>
            <a:ext cx="1984248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PROJETS &amp; INGÉNIERIE DE CONSTRUCTION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/>
          <p:nvPr/>
        </p:nvSpPr>
        <p:spPr>
          <a:xfrm>
            <a:off x="4700016" y="3675888"/>
            <a:ext cx="1984248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700"/>
              <a:buFont typeface="Calibri"/>
              <a:buNone/>
            </a:pPr>
            <a:r>
              <a:rPr lang="en-US" sz="7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8 postes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"/>
          <p:cNvSpPr/>
          <p:nvPr/>
        </p:nvSpPr>
        <p:spPr>
          <a:xfrm>
            <a:off x="6793992" y="2898648"/>
            <a:ext cx="2148840" cy="10058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2"/>
          <p:cNvSpPr/>
          <p:nvPr/>
        </p:nvSpPr>
        <p:spPr>
          <a:xfrm>
            <a:off x="6793992" y="2898648"/>
            <a:ext cx="54864" cy="100584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"/>
          <p:cNvSpPr/>
          <p:nvPr/>
        </p:nvSpPr>
        <p:spPr>
          <a:xfrm>
            <a:off x="6885432" y="2990088"/>
            <a:ext cx="329184" cy="310896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"/>
          <p:cNvSpPr/>
          <p:nvPr/>
        </p:nvSpPr>
        <p:spPr>
          <a:xfrm>
            <a:off x="6885432" y="2990088"/>
            <a:ext cx="329184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2"/>
          <p:cNvSpPr/>
          <p:nvPr/>
        </p:nvSpPr>
        <p:spPr>
          <a:xfrm>
            <a:off x="6885432" y="3355848"/>
            <a:ext cx="1984248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ÉCONOMIE PÉTROLIÈRE &amp; FINANCE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"/>
          <p:cNvSpPr/>
          <p:nvPr/>
        </p:nvSpPr>
        <p:spPr>
          <a:xfrm>
            <a:off x="6885432" y="3675888"/>
            <a:ext cx="1984248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700"/>
              <a:buFont typeface="Calibri"/>
              <a:buNone/>
            </a:pPr>
            <a:r>
              <a:rPr lang="en-US" sz="7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7 postes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"/>
          <p:cNvSpPr/>
          <p:nvPr/>
        </p:nvSpPr>
        <p:spPr>
          <a:xfrm>
            <a:off x="237744" y="3959352"/>
            <a:ext cx="2148840" cy="10058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"/>
          <p:cNvSpPr/>
          <p:nvPr/>
        </p:nvSpPr>
        <p:spPr>
          <a:xfrm>
            <a:off x="237744" y="3959352"/>
            <a:ext cx="54864" cy="100584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"/>
          <p:cNvSpPr/>
          <p:nvPr/>
        </p:nvSpPr>
        <p:spPr>
          <a:xfrm>
            <a:off x="329184" y="4050792"/>
            <a:ext cx="329184" cy="310896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2"/>
          <p:cNvSpPr/>
          <p:nvPr/>
        </p:nvSpPr>
        <p:spPr>
          <a:xfrm>
            <a:off x="329184" y="4050792"/>
            <a:ext cx="329184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13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2"/>
          <p:cNvSpPr/>
          <p:nvPr/>
        </p:nvSpPr>
        <p:spPr>
          <a:xfrm>
            <a:off x="329184" y="4416552"/>
            <a:ext cx="1984248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CONTENU LOCAL &amp; RELATIONS INSTITUTIONNELLES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"/>
          <p:cNvSpPr/>
          <p:nvPr/>
        </p:nvSpPr>
        <p:spPr>
          <a:xfrm>
            <a:off x="329184" y="4736592"/>
            <a:ext cx="1984248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700"/>
              <a:buFont typeface="Calibri"/>
              <a:buNone/>
            </a:pPr>
            <a:r>
              <a:rPr lang="en-US" sz="7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6 postes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"/>
          <p:cNvSpPr/>
          <p:nvPr/>
        </p:nvSpPr>
        <p:spPr>
          <a:xfrm>
            <a:off x="2423160" y="3959352"/>
            <a:ext cx="2148840" cy="10058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2"/>
          <p:cNvSpPr/>
          <p:nvPr/>
        </p:nvSpPr>
        <p:spPr>
          <a:xfrm>
            <a:off x="2423160" y="3959352"/>
            <a:ext cx="54864" cy="100584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2"/>
          <p:cNvSpPr/>
          <p:nvPr/>
        </p:nvSpPr>
        <p:spPr>
          <a:xfrm>
            <a:off x="2514600" y="4050792"/>
            <a:ext cx="329184" cy="310896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2"/>
          <p:cNvSpPr/>
          <p:nvPr/>
        </p:nvSpPr>
        <p:spPr>
          <a:xfrm>
            <a:off x="2514600" y="4050792"/>
            <a:ext cx="329184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14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2514600" y="4416552"/>
            <a:ext cx="1984248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RESSOURCES HUMAINES &amp; FORMATION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2514600" y="4736592"/>
            <a:ext cx="1984248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700"/>
              <a:buFont typeface="Calibri"/>
              <a:buNone/>
            </a:pPr>
            <a:r>
              <a:rPr lang="en-US" sz="7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6 postes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4608576" y="3959352"/>
            <a:ext cx="2148840" cy="10058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"/>
          <p:cNvSpPr/>
          <p:nvPr/>
        </p:nvSpPr>
        <p:spPr>
          <a:xfrm>
            <a:off x="4608576" y="3959352"/>
            <a:ext cx="54864" cy="100584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2"/>
          <p:cNvSpPr/>
          <p:nvPr/>
        </p:nvSpPr>
        <p:spPr>
          <a:xfrm>
            <a:off x="4700016" y="4050792"/>
            <a:ext cx="329184" cy="310896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2"/>
          <p:cNvSpPr/>
          <p:nvPr/>
        </p:nvSpPr>
        <p:spPr>
          <a:xfrm>
            <a:off x="4700016" y="4050792"/>
            <a:ext cx="329184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"/>
          <p:cNvSpPr/>
          <p:nvPr/>
        </p:nvSpPr>
        <p:spPr>
          <a:xfrm>
            <a:off x="4700016" y="4416552"/>
            <a:ext cx="1984248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TECHNOLOGIES DE L'INFORMATION &amp; DONNÉES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"/>
          <p:cNvSpPr/>
          <p:nvPr/>
        </p:nvSpPr>
        <p:spPr>
          <a:xfrm>
            <a:off x="4700016" y="4736592"/>
            <a:ext cx="1984248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700"/>
              <a:buFont typeface="Calibri"/>
              <a:buNone/>
            </a:pPr>
            <a:r>
              <a:rPr lang="en-US" sz="7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7 postes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2"/>
          <p:cNvSpPr/>
          <p:nvPr/>
        </p:nvSpPr>
        <p:spPr>
          <a:xfrm>
            <a:off x="6793992" y="3959352"/>
            <a:ext cx="2148840" cy="10058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2"/>
          <p:cNvSpPr/>
          <p:nvPr/>
        </p:nvSpPr>
        <p:spPr>
          <a:xfrm>
            <a:off x="6793992" y="3959352"/>
            <a:ext cx="54864" cy="100584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"/>
          <p:cNvSpPr/>
          <p:nvPr/>
        </p:nvSpPr>
        <p:spPr>
          <a:xfrm>
            <a:off x="6885432" y="4050792"/>
            <a:ext cx="329184" cy="310896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2"/>
          <p:cNvSpPr/>
          <p:nvPr/>
        </p:nvSpPr>
        <p:spPr>
          <a:xfrm>
            <a:off x="6885432" y="4050792"/>
            <a:ext cx="329184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16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2"/>
          <p:cNvSpPr/>
          <p:nvPr/>
        </p:nvSpPr>
        <p:spPr>
          <a:xfrm>
            <a:off x="6885432" y="4416552"/>
            <a:ext cx="1984248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SUPPLY CHAIN &amp; LOGISTIQUE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2"/>
          <p:cNvSpPr/>
          <p:nvPr/>
        </p:nvSpPr>
        <p:spPr>
          <a:xfrm>
            <a:off x="6885432" y="4736592"/>
            <a:ext cx="1984248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700"/>
              <a:buFont typeface="Calibri"/>
              <a:buNone/>
            </a:pPr>
            <a:r>
              <a:rPr lang="en-US" sz="7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5 postes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2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C4E0"/>
              </a:buClr>
              <a:buSzPts val="700"/>
              <a:buFont typeface="Calibri"/>
              <a:buNone/>
            </a:pPr>
            <a:r>
              <a:rPr lang="en-US" sz="700" b="0" i="0" u="none" strike="noStrike" cap="none">
                <a:solidFill>
                  <a:srgbClr val="A8C4E0"/>
                </a:solidFill>
                <a:latin typeface="Calibri"/>
                <a:ea typeface="Calibri"/>
                <a:cs typeface="Calibri"/>
                <a:sym typeface="Calibri"/>
              </a:rPr>
              <a:t>Salon des Métiers du Pétrole et du Gaz  |  Gabon, oui tu peux  |  Juin 2026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0">
        <p:fade/>
      </p:transition>
    </mc:Choice>
    <mc:Fallback>
      <p:transition spd="med" advClick="0" advTm="3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"/>
          <p:cNvSpPr/>
          <p:nvPr/>
        </p:nvSpPr>
        <p:spPr>
          <a:xfrm>
            <a:off x="0" y="0"/>
            <a:ext cx="2377440" cy="5143500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3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3"/>
          <p:cNvSpPr/>
          <p:nvPr/>
        </p:nvSpPr>
        <p:spPr>
          <a:xfrm>
            <a:off x="109728" y="228600"/>
            <a:ext cx="2267712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4800"/>
              <a:buFont typeface="Calibri"/>
              <a:buNone/>
            </a:pPr>
            <a:r>
              <a:rPr lang="en-US" sz="48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164592" y="914400"/>
            <a:ext cx="210312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GÉOPHYSIQUE</a:t>
            </a:r>
            <a:r>
              <a:rPr lang="en-US" sz="11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&amp; GÉO</a:t>
            </a:r>
            <a:r>
              <a:rPr lang="en-US" sz="11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LOGIE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164592" y="2103120"/>
            <a:ext cx="210312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C4E0"/>
              </a:buClr>
              <a:buSzPts val="800"/>
              <a:buFont typeface="Calibri"/>
              <a:buNone/>
            </a:pPr>
            <a:r>
              <a:rPr lang="en-US" sz="800" b="0" i="1" u="none" strike="noStrike" cap="none">
                <a:solidFill>
                  <a:srgbClr val="A8C4E0"/>
                </a:solidFill>
                <a:latin typeface="Calibri"/>
                <a:ea typeface="Calibri"/>
                <a:cs typeface="Calibri"/>
                <a:sym typeface="Calibri"/>
              </a:rPr>
              <a:t>Responsable de la découverte de nouvelles réserves d'hydrocarbures par l'étude du sous-sol.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3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3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9 postes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3"/>
          <p:cNvSpPr/>
          <p:nvPr/>
        </p:nvSpPr>
        <p:spPr>
          <a:xfrm>
            <a:off x="2377440" y="0"/>
            <a:ext cx="6766560" cy="73152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3"/>
          <p:cNvSpPr/>
          <p:nvPr/>
        </p:nvSpPr>
        <p:spPr>
          <a:xfrm>
            <a:off x="2514600" y="109728"/>
            <a:ext cx="6492240" cy="347472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3"/>
          <p:cNvSpPr/>
          <p:nvPr/>
        </p:nvSpPr>
        <p:spPr>
          <a:xfrm>
            <a:off x="2587752" y="109728"/>
            <a:ext cx="27432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INTITULÉ DU POSTE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3"/>
          <p:cNvSpPr/>
          <p:nvPr/>
        </p:nvSpPr>
        <p:spPr>
          <a:xfrm>
            <a:off x="5367528" y="109728"/>
            <a:ext cx="146304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FORMATION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3"/>
          <p:cNvSpPr/>
          <p:nvPr/>
        </p:nvSpPr>
        <p:spPr>
          <a:xfrm>
            <a:off x="6867144" y="109728"/>
            <a:ext cx="219456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DESCRIPTION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7" name="Google Shape;157;p3"/>
          <p:cNvCxnSpPr/>
          <p:nvPr/>
        </p:nvCxnSpPr>
        <p:spPr>
          <a:xfrm>
            <a:off x="5349240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8" name="Google Shape;158;p3"/>
          <p:cNvCxnSpPr/>
          <p:nvPr/>
        </p:nvCxnSpPr>
        <p:spPr>
          <a:xfrm>
            <a:off x="6848856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9" name="Google Shape;159;p3"/>
          <p:cNvSpPr/>
          <p:nvPr/>
        </p:nvSpPr>
        <p:spPr>
          <a:xfrm>
            <a:off x="2514600" y="457200"/>
            <a:ext cx="6492240" cy="505460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3"/>
          <p:cNvSpPr/>
          <p:nvPr/>
        </p:nvSpPr>
        <p:spPr>
          <a:xfrm>
            <a:off x="2551176" y="673354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3"/>
          <p:cNvSpPr/>
          <p:nvPr/>
        </p:nvSpPr>
        <p:spPr>
          <a:xfrm>
            <a:off x="2660904" y="457200"/>
            <a:ext cx="2651760" cy="50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Géologue d'exploration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2" name="Google Shape;162;p3"/>
          <p:cNvCxnSpPr/>
          <p:nvPr/>
        </p:nvCxnSpPr>
        <p:spPr>
          <a:xfrm>
            <a:off x="5349240" y="457200"/>
            <a:ext cx="0" cy="50546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3" name="Google Shape;163;p3"/>
          <p:cNvSpPr/>
          <p:nvPr/>
        </p:nvSpPr>
        <p:spPr>
          <a:xfrm>
            <a:off x="5385816" y="457200"/>
            <a:ext cx="1444752" cy="50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Géologie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4" name="Google Shape;164;p3"/>
          <p:cNvCxnSpPr/>
          <p:nvPr/>
        </p:nvCxnSpPr>
        <p:spPr>
          <a:xfrm>
            <a:off x="6848856" y="457200"/>
            <a:ext cx="0" cy="50546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5" name="Google Shape;165;p3"/>
          <p:cNvSpPr/>
          <p:nvPr/>
        </p:nvSpPr>
        <p:spPr>
          <a:xfrm>
            <a:off x="6885432" y="457200"/>
            <a:ext cx="2176272" cy="50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Analyse les formations rocheuses, interprète les données sismiques.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3"/>
          <p:cNvSpPr/>
          <p:nvPr/>
        </p:nvSpPr>
        <p:spPr>
          <a:xfrm>
            <a:off x="2514600" y="962660"/>
            <a:ext cx="6492240" cy="50546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3"/>
          <p:cNvSpPr/>
          <p:nvPr/>
        </p:nvSpPr>
        <p:spPr>
          <a:xfrm>
            <a:off x="2551176" y="1178814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3"/>
          <p:cNvSpPr/>
          <p:nvPr/>
        </p:nvSpPr>
        <p:spPr>
          <a:xfrm>
            <a:off x="2660904" y="962660"/>
            <a:ext cx="2651760" cy="50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Géophysicien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9" name="Google Shape;169;p3"/>
          <p:cNvCxnSpPr/>
          <p:nvPr/>
        </p:nvCxnSpPr>
        <p:spPr>
          <a:xfrm>
            <a:off x="5349240" y="962660"/>
            <a:ext cx="0" cy="50546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0" name="Google Shape;170;p3"/>
          <p:cNvSpPr/>
          <p:nvPr/>
        </p:nvSpPr>
        <p:spPr>
          <a:xfrm>
            <a:off x="5385816" y="962660"/>
            <a:ext cx="1444752" cy="50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Géophysique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1" name="Google Shape;171;p3"/>
          <p:cNvCxnSpPr/>
          <p:nvPr/>
        </p:nvCxnSpPr>
        <p:spPr>
          <a:xfrm>
            <a:off x="6848856" y="962660"/>
            <a:ext cx="0" cy="50546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2" name="Google Shape;172;p3"/>
          <p:cNvSpPr/>
          <p:nvPr/>
        </p:nvSpPr>
        <p:spPr>
          <a:xfrm>
            <a:off x="6885432" y="962660"/>
            <a:ext cx="2176272" cy="50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Traite et interprète les données de sismique réflexion et réfraction.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3"/>
          <p:cNvSpPr/>
          <p:nvPr/>
        </p:nvSpPr>
        <p:spPr>
          <a:xfrm>
            <a:off x="2514600" y="1468120"/>
            <a:ext cx="6492240" cy="505460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3"/>
          <p:cNvSpPr/>
          <p:nvPr/>
        </p:nvSpPr>
        <p:spPr>
          <a:xfrm>
            <a:off x="2551176" y="1684274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"/>
          <p:cNvSpPr/>
          <p:nvPr/>
        </p:nvSpPr>
        <p:spPr>
          <a:xfrm>
            <a:off x="2660904" y="1468120"/>
            <a:ext cx="2651760" cy="50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Sismicien / Sismologue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6" name="Google Shape;176;p3"/>
          <p:cNvCxnSpPr/>
          <p:nvPr/>
        </p:nvCxnSpPr>
        <p:spPr>
          <a:xfrm>
            <a:off x="5349240" y="1468120"/>
            <a:ext cx="0" cy="50546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7" name="Google Shape;177;p3"/>
          <p:cNvSpPr/>
          <p:nvPr/>
        </p:nvSpPr>
        <p:spPr>
          <a:xfrm>
            <a:off x="5385816" y="1468120"/>
            <a:ext cx="1444752" cy="50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Géophysique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8" name="Google Shape;178;p3"/>
          <p:cNvCxnSpPr/>
          <p:nvPr/>
        </p:nvCxnSpPr>
        <p:spPr>
          <a:xfrm>
            <a:off x="6848856" y="1468120"/>
            <a:ext cx="0" cy="50546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9" name="Google Shape;179;p3"/>
          <p:cNvSpPr/>
          <p:nvPr/>
        </p:nvSpPr>
        <p:spPr>
          <a:xfrm>
            <a:off x="6885432" y="1468120"/>
            <a:ext cx="2176272" cy="50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Conçoit et supervise les acquisitions sismiques 2D/3D.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3"/>
          <p:cNvSpPr/>
          <p:nvPr/>
        </p:nvSpPr>
        <p:spPr>
          <a:xfrm>
            <a:off x="2514600" y="1973580"/>
            <a:ext cx="6492240" cy="50546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3"/>
          <p:cNvSpPr/>
          <p:nvPr/>
        </p:nvSpPr>
        <p:spPr>
          <a:xfrm>
            <a:off x="2551176" y="2189734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3"/>
          <p:cNvSpPr/>
          <p:nvPr/>
        </p:nvSpPr>
        <p:spPr>
          <a:xfrm>
            <a:off x="2660904" y="1973580"/>
            <a:ext cx="2651760" cy="50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Interpréteur sismique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3" name="Google Shape;183;p3"/>
          <p:cNvCxnSpPr/>
          <p:nvPr/>
        </p:nvCxnSpPr>
        <p:spPr>
          <a:xfrm>
            <a:off x="5349240" y="1973580"/>
            <a:ext cx="0" cy="50546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4" name="Google Shape;184;p3"/>
          <p:cNvSpPr/>
          <p:nvPr/>
        </p:nvSpPr>
        <p:spPr>
          <a:xfrm>
            <a:off x="5385816" y="1973580"/>
            <a:ext cx="1444752" cy="50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Géosciences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5" name="Google Shape;185;p3"/>
          <p:cNvCxnSpPr/>
          <p:nvPr/>
        </p:nvCxnSpPr>
        <p:spPr>
          <a:xfrm>
            <a:off x="6848856" y="1973580"/>
            <a:ext cx="0" cy="50546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6" name="Google Shape;186;p3"/>
          <p:cNvSpPr/>
          <p:nvPr/>
        </p:nvSpPr>
        <p:spPr>
          <a:xfrm>
            <a:off x="6885432" y="1973580"/>
            <a:ext cx="2176272" cy="50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Interprète les cubes sismiques pour construire des modèles structuraux.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3"/>
          <p:cNvSpPr/>
          <p:nvPr/>
        </p:nvSpPr>
        <p:spPr>
          <a:xfrm>
            <a:off x="2514600" y="2479040"/>
            <a:ext cx="6492240" cy="505460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3"/>
          <p:cNvSpPr/>
          <p:nvPr/>
        </p:nvSpPr>
        <p:spPr>
          <a:xfrm>
            <a:off x="2551176" y="2695194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3"/>
          <p:cNvSpPr/>
          <p:nvPr/>
        </p:nvSpPr>
        <p:spPr>
          <a:xfrm>
            <a:off x="2660904" y="2479040"/>
            <a:ext cx="2651760" cy="50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Géologue de </a:t>
            </a:r>
            <a:r>
              <a:rPr lang="en-US" sz="750" b="1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sonde/Géologues d’opérations</a:t>
            </a:r>
            <a:endParaRPr sz="750" b="0" i="0" u="none" strike="noStrike" cap="none">
              <a:solidFill>
                <a:srgbClr val="1A355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0" name="Google Shape;190;p3"/>
          <p:cNvCxnSpPr/>
          <p:nvPr/>
        </p:nvCxnSpPr>
        <p:spPr>
          <a:xfrm>
            <a:off x="5349240" y="2479040"/>
            <a:ext cx="0" cy="50546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1" name="Google Shape;191;p3"/>
          <p:cNvSpPr/>
          <p:nvPr/>
        </p:nvSpPr>
        <p:spPr>
          <a:xfrm>
            <a:off x="5385816" y="2479040"/>
            <a:ext cx="1444752" cy="50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Géologie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2" name="Google Shape;192;p3"/>
          <p:cNvCxnSpPr/>
          <p:nvPr/>
        </p:nvCxnSpPr>
        <p:spPr>
          <a:xfrm>
            <a:off x="6848856" y="2479040"/>
            <a:ext cx="0" cy="50546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3"/>
          <p:cNvSpPr/>
          <p:nvPr/>
        </p:nvSpPr>
        <p:spPr>
          <a:xfrm>
            <a:off x="6885432" y="2479040"/>
            <a:ext cx="2176272" cy="50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Décrit les cuttings et carottes en temps réel pendant le forage.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3"/>
          <p:cNvSpPr/>
          <p:nvPr/>
        </p:nvSpPr>
        <p:spPr>
          <a:xfrm>
            <a:off x="2514600" y="2984500"/>
            <a:ext cx="6492240" cy="50546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2551176" y="3200654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3"/>
          <p:cNvSpPr/>
          <p:nvPr/>
        </p:nvSpPr>
        <p:spPr>
          <a:xfrm>
            <a:off x="2660904" y="2984500"/>
            <a:ext cx="2651700" cy="5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Stratigraphe / Sédimentologue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7" name="Google Shape;197;p3"/>
          <p:cNvCxnSpPr/>
          <p:nvPr/>
        </p:nvCxnSpPr>
        <p:spPr>
          <a:xfrm>
            <a:off x="5349240" y="2984500"/>
            <a:ext cx="0" cy="50546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8" name="Google Shape;198;p3"/>
          <p:cNvSpPr/>
          <p:nvPr/>
        </p:nvSpPr>
        <p:spPr>
          <a:xfrm>
            <a:off x="5385816" y="2984500"/>
            <a:ext cx="1444752" cy="50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Géologie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9" name="Google Shape;199;p3"/>
          <p:cNvCxnSpPr/>
          <p:nvPr/>
        </p:nvCxnSpPr>
        <p:spPr>
          <a:xfrm>
            <a:off x="6848856" y="2984500"/>
            <a:ext cx="0" cy="50546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0" name="Google Shape;200;p3"/>
          <p:cNvSpPr/>
          <p:nvPr/>
        </p:nvSpPr>
        <p:spPr>
          <a:xfrm>
            <a:off x="6885432" y="2984500"/>
            <a:ext cx="2176272" cy="50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Analyse la chronologie des couches et les environnements de dépôt.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2514600" y="3489960"/>
            <a:ext cx="6492240" cy="505460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3"/>
          <p:cNvSpPr/>
          <p:nvPr/>
        </p:nvSpPr>
        <p:spPr>
          <a:xfrm>
            <a:off x="2551176" y="3706114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3"/>
          <p:cNvSpPr/>
          <p:nvPr/>
        </p:nvSpPr>
        <p:spPr>
          <a:xfrm>
            <a:off x="2660904" y="3489960"/>
            <a:ext cx="2651760" cy="50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Géochimiste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4" name="Google Shape;204;p3"/>
          <p:cNvCxnSpPr/>
          <p:nvPr/>
        </p:nvCxnSpPr>
        <p:spPr>
          <a:xfrm>
            <a:off x="5349240" y="3489960"/>
            <a:ext cx="0" cy="50546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p3"/>
          <p:cNvSpPr/>
          <p:nvPr/>
        </p:nvSpPr>
        <p:spPr>
          <a:xfrm>
            <a:off x="5385816" y="3489960"/>
            <a:ext cx="1444752" cy="50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Géochimie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6" name="Google Shape;206;p3"/>
          <p:cNvCxnSpPr/>
          <p:nvPr/>
        </p:nvCxnSpPr>
        <p:spPr>
          <a:xfrm>
            <a:off x="6848856" y="3489960"/>
            <a:ext cx="0" cy="50546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7" name="Google Shape;207;p3"/>
          <p:cNvSpPr/>
          <p:nvPr/>
        </p:nvSpPr>
        <p:spPr>
          <a:xfrm>
            <a:off x="6885432" y="3489960"/>
            <a:ext cx="2176272" cy="50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Analyse la composition des fluides et roches pour évaluer le potentiel pétrolier.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2514600" y="3995420"/>
            <a:ext cx="6492240" cy="50546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3"/>
          <p:cNvSpPr/>
          <p:nvPr/>
        </p:nvSpPr>
        <p:spPr>
          <a:xfrm>
            <a:off x="2551176" y="4211574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3"/>
          <p:cNvSpPr/>
          <p:nvPr/>
        </p:nvSpPr>
        <p:spPr>
          <a:xfrm>
            <a:off x="2660904" y="3995420"/>
            <a:ext cx="2651760" cy="50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Géologue de réservoir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1" name="Google Shape;211;p3"/>
          <p:cNvCxnSpPr/>
          <p:nvPr/>
        </p:nvCxnSpPr>
        <p:spPr>
          <a:xfrm>
            <a:off x="5349240" y="3995420"/>
            <a:ext cx="0" cy="50546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2" name="Google Shape;212;p3"/>
          <p:cNvSpPr/>
          <p:nvPr/>
        </p:nvSpPr>
        <p:spPr>
          <a:xfrm>
            <a:off x="5385816" y="3995420"/>
            <a:ext cx="1444752" cy="50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Géosciences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3" name="Google Shape;213;p3"/>
          <p:cNvCxnSpPr/>
          <p:nvPr/>
        </p:nvCxnSpPr>
        <p:spPr>
          <a:xfrm>
            <a:off x="6848856" y="3995420"/>
            <a:ext cx="0" cy="50546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4" name="Google Shape;214;p3"/>
          <p:cNvSpPr/>
          <p:nvPr/>
        </p:nvSpPr>
        <p:spPr>
          <a:xfrm>
            <a:off x="6885432" y="3995420"/>
            <a:ext cx="2176272" cy="50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Intègre les données géologiques dans les modèles de réservoir.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2514600" y="4500880"/>
            <a:ext cx="6492240" cy="505460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3"/>
          <p:cNvSpPr/>
          <p:nvPr/>
        </p:nvSpPr>
        <p:spPr>
          <a:xfrm>
            <a:off x="2551176" y="4717034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3"/>
          <p:cNvSpPr/>
          <p:nvPr/>
        </p:nvSpPr>
        <p:spPr>
          <a:xfrm>
            <a:off x="2660904" y="4500880"/>
            <a:ext cx="2651760" cy="50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Spécialiste SIG / Cartographe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8" name="Google Shape;218;p3"/>
          <p:cNvCxnSpPr/>
          <p:nvPr/>
        </p:nvCxnSpPr>
        <p:spPr>
          <a:xfrm>
            <a:off x="5349240" y="4500880"/>
            <a:ext cx="0" cy="50546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9" name="Google Shape;219;p3"/>
          <p:cNvSpPr/>
          <p:nvPr/>
        </p:nvSpPr>
        <p:spPr>
          <a:xfrm>
            <a:off x="5385816" y="4500880"/>
            <a:ext cx="1444752" cy="50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Bac+3 à Bac+5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0" name="Google Shape;220;p3"/>
          <p:cNvCxnSpPr/>
          <p:nvPr/>
        </p:nvCxnSpPr>
        <p:spPr>
          <a:xfrm>
            <a:off x="6848856" y="4500880"/>
            <a:ext cx="0" cy="50546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1" name="Google Shape;221;p3"/>
          <p:cNvSpPr/>
          <p:nvPr/>
        </p:nvSpPr>
        <p:spPr>
          <a:xfrm>
            <a:off x="6885432" y="4500880"/>
            <a:ext cx="2176272" cy="50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Utilise les images satellitaires et SIG pour la cartographie.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2377440" y="5001768"/>
            <a:ext cx="6766560" cy="141732"/>
          </a:xfrm>
          <a:prstGeom prst="rect">
            <a:avLst/>
          </a:prstGeom>
          <a:solidFill>
            <a:srgbClr val="F4F6F9"/>
          </a:solidFill>
          <a:ln w="12700" cap="flat" cmpd="sng">
            <a:solidFill>
              <a:srgbClr val="F4F6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3"/>
          <p:cNvSpPr/>
          <p:nvPr/>
        </p:nvSpPr>
        <p:spPr>
          <a:xfrm>
            <a:off x="2514600" y="5001768"/>
            <a:ext cx="640080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Salon des Métiers du Pétrole et du Gaz  |  Gabon, oui tu peux  |  Juin 2026  |  Direction Générale du Contenu Local (DGCL)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8549640" y="5001768"/>
            <a:ext cx="50292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650"/>
              <a:buFont typeface="Calibri"/>
              <a:buNone/>
            </a:pPr>
            <a:r>
              <a:rPr lang="en-US" sz="65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3 / 18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0">
        <p:fade/>
      </p:transition>
    </mc:Choice>
    <mc:Fallback>
      <p:transition spd="med" advClick="0" advTm="3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"/>
          <p:cNvSpPr/>
          <p:nvPr/>
        </p:nvSpPr>
        <p:spPr>
          <a:xfrm>
            <a:off x="0" y="0"/>
            <a:ext cx="2377440" cy="5143500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4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4"/>
          <p:cNvSpPr/>
          <p:nvPr/>
        </p:nvSpPr>
        <p:spPr>
          <a:xfrm>
            <a:off x="109728" y="228600"/>
            <a:ext cx="2267712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4800"/>
              <a:buFont typeface="Calibri"/>
              <a:buNone/>
            </a:pPr>
            <a:r>
              <a:rPr lang="en-US" sz="48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4"/>
          <p:cNvSpPr/>
          <p:nvPr/>
        </p:nvSpPr>
        <p:spPr>
          <a:xfrm>
            <a:off x="164592" y="914400"/>
            <a:ext cx="210312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PÉTROPHYSIQUE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4"/>
          <p:cNvSpPr/>
          <p:nvPr/>
        </p:nvSpPr>
        <p:spPr>
          <a:xfrm>
            <a:off x="164592" y="2103120"/>
            <a:ext cx="210312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C4E0"/>
              </a:buClr>
              <a:buSzPts val="800"/>
              <a:buFont typeface="Calibri"/>
              <a:buNone/>
            </a:pPr>
            <a:r>
              <a:rPr lang="en-US" sz="800" b="0" i="1" u="none" strike="noStrike" cap="none">
                <a:solidFill>
                  <a:srgbClr val="A8C4E0"/>
                </a:solidFill>
                <a:latin typeface="Calibri"/>
                <a:ea typeface="Calibri"/>
                <a:cs typeface="Calibri"/>
                <a:sym typeface="Calibri"/>
              </a:rPr>
              <a:t>Évalue les propriétés des roches-réservoirs (porosité, perméabilité, saturation) pour quantifier les réserves.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4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4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6 postes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4"/>
          <p:cNvSpPr/>
          <p:nvPr/>
        </p:nvSpPr>
        <p:spPr>
          <a:xfrm>
            <a:off x="2377440" y="0"/>
            <a:ext cx="6766560" cy="73152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4"/>
          <p:cNvSpPr/>
          <p:nvPr/>
        </p:nvSpPr>
        <p:spPr>
          <a:xfrm>
            <a:off x="2514600" y="109728"/>
            <a:ext cx="6492240" cy="347472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4"/>
          <p:cNvSpPr/>
          <p:nvPr/>
        </p:nvSpPr>
        <p:spPr>
          <a:xfrm>
            <a:off x="2587752" y="109728"/>
            <a:ext cx="27432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INTITULÉ DU POSTE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4"/>
          <p:cNvSpPr/>
          <p:nvPr/>
        </p:nvSpPr>
        <p:spPr>
          <a:xfrm>
            <a:off x="5367528" y="109728"/>
            <a:ext cx="146304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FORMATION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4"/>
          <p:cNvSpPr/>
          <p:nvPr/>
        </p:nvSpPr>
        <p:spPr>
          <a:xfrm>
            <a:off x="6867144" y="109728"/>
            <a:ext cx="219456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DESCRIPTION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2" name="Google Shape;242;p4"/>
          <p:cNvCxnSpPr/>
          <p:nvPr/>
        </p:nvCxnSpPr>
        <p:spPr>
          <a:xfrm>
            <a:off x="5349240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3" name="Google Shape;243;p4"/>
          <p:cNvCxnSpPr/>
          <p:nvPr/>
        </p:nvCxnSpPr>
        <p:spPr>
          <a:xfrm>
            <a:off x="6848856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4" name="Google Shape;244;p4"/>
          <p:cNvSpPr/>
          <p:nvPr/>
        </p:nvSpPr>
        <p:spPr>
          <a:xfrm>
            <a:off x="2514600" y="457200"/>
            <a:ext cx="6492240" cy="758190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4"/>
          <p:cNvSpPr/>
          <p:nvPr/>
        </p:nvSpPr>
        <p:spPr>
          <a:xfrm>
            <a:off x="2551176" y="799719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4"/>
          <p:cNvSpPr/>
          <p:nvPr/>
        </p:nvSpPr>
        <p:spPr>
          <a:xfrm>
            <a:off x="2660904" y="457200"/>
            <a:ext cx="2651760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Pétrophysicien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7" name="Google Shape;247;p4"/>
          <p:cNvCxnSpPr/>
          <p:nvPr/>
        </p:nvCxnSpPr>
        <p:spPr>
          <a:xfrm>
            <a:off x="5349240" y="45720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8" name="Google Shape;248;p4"/>
          <p:cNvSpPr/>
          <p:nvPr/>
        </p:nvSpPr>
        <p:spPr>
          <a:xfrm>
            <a:off x="5385816" y="457200"/>
            <a:ext cx="144475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Géosciences/Physique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9" name="Google Shape;249;p4"/>
          <p:cNvCxnSpPr/>
          <p:nvPr/>
        </p:nvCxnSpPr>
        <p:spPr>
          <a:xfrm>
            <a:off x="6848856" y="45720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0" name="Google Shape;250;p4"/>
          <p:cNvSpPr/>
          <p:nvPr/>
        </p:nvSpPr>
        <p:spPr>
          <a:xfrm>
            <a:off x="6885432" y="457200"/>
            <a:ext cx="217627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Interprète les diagraphies de puits pour évaluer la qualité des réservoirs.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2514600" y="1215390"/>
            <a:ext cx="6492240" cy="75819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4"/>
          <p:cNvSpPr/>
          <p:nvPr/>
        </p:nvSpPr>
        <p:spPr>
          <a:xfrm>
            <a:off x="2551176" y="1557909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4"/>
          <p:cNvSpPr/>
          <p:nvPr/>
        </p:nvSpPr>
        <p:spPr>
          <a:xfrm>
            <a:off x="2660904" y="1215390"/>
            <a:ext cx="2651760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Pétrophysicien senior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4" name="Google Shape;254;p4"/>
          <p:cNvCxnSpPr/>
          <p:nvPr/>
        </p:nvCxnSpPr>
        <p:spPr>
          <a:xfrm>
            <a:off x="5349240" y="121539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5" name="Google Shape;255;p4"/>
          <p:cNvSpPr/>
          <p:nvPr/>
        </p:nvSpPr>
        <p:spPr>
          <a:xfrm>
            <a:off x="5385816" y="1215390"/>
            <a:ext cx="144475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+ 10 ans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6" name="Google Shape;256;p4"/>
          <p:cNvCxnSpPr/>
          <p:nvPr/>
        </p:nvCxnSpPr>
        <p:spPr>
          <a:xfrm>
            <a:off x="6848856" y="121539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7" name="Google Shape;257;p4"/>
          <p:cNvSpPr/>
          <p:nvPr/>
        </p:nvSpPr>
        <p:spPr>
          <a:xfrm>
            <a:off x="6885432" y="1215390"/>
            <a:ext cx="217627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Développe les modèles pétrophysiques de champ.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2514600" y="1973580"/>
            <a:ext cx="6492240" cy="758190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4"/>
          <p:cNvSpPr/>
          <p:nvPr/>
        </p:nvSpPr>
        <p:spPr>
          <a:xfrm>
            <a:off x="2551176" y="2316099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4"/>
          <p:cNvSpPr/>
          <p:nvPr/>
        </p:nvSpPr>
        <p:spPr>
          <a:xfrm>
            <a:off x="2660904" y="1973580"/>
            <a:ext cx="2651760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Spécialiste en carottage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1" name="Google Shape;261;p4"/>
          <p:cNvCxnSpPr/>
          <p:nvPr/>
        </p:nvCxnSpPr>
        <p:spPr>
          <a:xfrm>
            <a:off x="5349240" y="197358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2" name="Google Shape;262;p4"/>
          <p:cNvSpPr/>
          <p:nvPr/>
        </p:nvSpPr>
        <p:spPr>
          <a:xfrm>
            <a:off x="5385816" y="1973580"/>
            <a:ext cx="144475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Géosciences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3" name="Google Shape;263;p4"/>
          <p:cNvCxnSpPr/>
          <p:nvPr/>
        </p:nvCxnSpPr>
        <p:spPr>
          <a:xfrm>
            <a:off x="6848856" y="197358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4" name="Google Shape;264;p4"/>
          <p:cNvSpPr/>
          <p:nvPr/>
        </p:nvSpPr>
        <p:spPr>
          <a:xfrm>
            <a:off x="6885432" y="1973580"/>
            <a:ext cx="217627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Planifie les opérations de carottage et analyse les données de laboratoire.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2514600" y="2731770"/>
            <a:ext cx="6492240" cy="75819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4"/>
          <p:cNvSpPr/>
          <p:nvPr/>
        </p:nvSpPr>
        <p:spPr>
          <a:xfrm>
            <a:off x="2551176" y="3074289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4"/>
          <p:cNvSpPr/>
          <p:nvPr/>
        </p:nvSpPr>
        <p:spPr>
          <a:xfrm>
            <a:off x="2660904" y="2731770"/>
            <a:ext cx="2651760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en diagraphie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8" name="Google Shape;268;p4"/>
          <p:cNvCxnSpPr/>
          <p:nvPr/>
        </p:nvCxnSpPr>
        <p:spPr>
          <a:xfrm>
            <a:off x="5349240" y="273177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9" name="Google Shape;269;p4"/>
          <p:cNvSpPr/>
          <p:nvPr/>
        </p:nvSpPr>
        <p:spPr>
          <a:xfrm>
            <a:off x="5385816" y="2731770"/>
            <a:ext cx="144475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Physique/Ingénierie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0" name="Google Shape;270;p4"/>
          <p:cNvCxnSpPr/>
          <p:nvPr/>
        </p:nvCxnSpPr>
        <p:spPr>
          <a:xfrm>
            <a:off x="6848856" y="273177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1" name="Google Shape;271;p4"/>
          <p:cNvSpPr/>
          <p:nvPr/>
        </p:nvSpPr>
        <p:spPr>
          <a:xfrm>
            <a:off x="6885432" y="2731770"/>
            <a:ext cx="217627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Supervise l'acquisition des données de diagraphie en temps réel.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2514600" y="3489960"/>
            <a:ext cx="6492240" cy="758190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4"/>
          <p:cNvSpPr/>
          <p:nvPr/>
        </p:nvSpPr>
        <p:spPr>
          <a:xfrm>
            <a:off x="2551176" y="3832479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4"/>
          <p:cNvSpPr/>
          <p:nvPr/>
        </p:nvSpPr>
        <p:spPr>
          <a:xfrm>
            <a:off x="2660904" y="3489960"/>
            <a:ext cx="2651760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Spécialiste RCAL/SCAL</a:t>
            </a:r>
            <a:endParaRPr sz="750" b="0" i="0" u="none" strike="noStrike" cap="none">
              <a:solidFill>
                <a:srgbClr val="1A355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5" name="Google Shape;275;p4"/>
          <p:cNvCxnSpPr/>
          <p:nvPr/>
        </p:nvCxnSpPr>
        <p:spPr>
          <a:xfrm>
            <a:off x="5349240" y="348996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6" name="Google Shape;276;p4"/>
          <p:cNvSpPr/>
          <p:nvPr/>
        </p:nvSpPr>
        <p:spPr>
          <a:xfrm>
            <a:off x="5385816" y="3489960"/>
            <a:ext cx="144475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+ expertise labo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7" name="Google Shape;277;p4"/>
          <p:cNvCxnSpPr/>
          <p:nvPr/>
        </p:nvCxnSpPr>
        <p:spPr>
          <a:xfrm>
            <a:off x="6848856" y="348996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8" name="Google Shape;278;p4"/>
          <p:cNvSpPr/>
          <p:nvPr/>
        </p:nvSpPr>
        <p:spPr>
          <a:xfrm>
            <a:off x="6885432" y="3489960"/>
            <a:ext cx="217627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Réalise des analyses spéciales en laboratoire (Kr, Pc).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2514600" y="4248150"/>
            <a:ext cx="6492240" cy="75819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4"/>
          <p:cNvSpPr/>
          <p:nvPr/>
        </p:nvSpPr>
        <p:spPr>
          <a:xfrm>
            <a:off x="2551176" y="4590669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4"/>
          <p:cNvSpPr/>
          <p:nvPr/>
        </p:nvSpPr>
        <p:spPr>
          <a:xfrm>
            <a:off x="2660904" y="4248150"/>
            <a:ext cx="2651760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Interpréteur de diagraphies</a:t>
            </a:r>
            <a:endParaRPr sz="750" b="0" i="0" u="none" strike="noStrike" cap="none">
              <a:solidFill>
                <a:srgbClr val="1A355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2" name="Google Shape;282;p4"/>
          <p:cNvCxnSpPr/>
          <p:nvPr/>
        </p:nvCxnSpPr>
        <p:spPr>
          <a:xfrm>
            <a:off x="5349240" y="424815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3" name="Google Shape;283;p4"/>
          <p:cNvSpPr/>
          <p:nvPr/>
        </p:nvSpPr>
        <p:spPr>
          <a:xfrm>
            <a:off x="5385816" y="4248150"/>
            <a:ext cx="144475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Géosciences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4" name="Google Shape;284;p4"/>
          <p:cNvCxnSpPr/>
          <p:nvPr/>
        </p:nvCxnSpPr>
        <p:spPr>
          <a:xfrm>
            <a:off x="6848856" y="424815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5" name="Google Shape;285;p4"/>
          <p:cNvSpPr/>
          <p:nvPr/>
        </p:nvSpPr>
        <p:spPr>
          <a:xfrm>
            <a:off x="6885432" y="4248150"/>
            <a:ext cx="217627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Intègre toutes les diagraphies pour les évaluations pétrophysiques finales.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2377440" y="5001768"/>
            <a:ext cx="6766560" cy="141732"/>
          </a:xfrm>
          <a:prstGeom prst="rect">
            <a:avLst/>
          </a:prstGeom>
          <a:solidFill>
            <a:srgbClr val="F4F6F9"/>
          </a:solidFill>
          <a:ln w="12700" cap="flat" cmpd="sng">
            <a:solidFill>
              <a:srgbClr val="F4F6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4"/>
          <p:cNvSpPr/>
          <p:nvPr/>
        </p:nvSpPr>
        <p:spPr>
          <a:xfrm>
            <a:off x="2514600" y="5001768"/>
            <a:ext cx="640080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Salon des Métiers du Pétrole et du Gaz  |  Gabon, oui tu peux  |  Juin 2026  |  Direction Générale du Contenu Local (DGCL)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549640" y="5001768"/>
            <a:ext cx="50292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650"/>
              <a:buFont typeface="Calibri"/>
              <a:buNone/>
            </a:pPr>
            <a:r>
              <a:rPr lang="en-US" sz="65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4 / 18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0">
        <p:fade/>
      </p:transition>
    </mc:Choice>
    <mc:Fallback>
      <p:transition spd="med" advClick="0" advTm="3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"/>
          <p:cNvSpPr/>
          <p:nvPr/>
        </p:nvSpPr>
        <p:spPr>
          <a:xfrm>
            <a:off x="0" y="0"/>
            <a:ext cx="2377440" cy="5143500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5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5"/>
          <p:cNvSpPr/>
          <p:nvPr/>
        </p:nvSpPr>
        <p:spPr>
          <a:xfrm>
            <a:off x="109728" y="228600"/>
            <a:ext cx="2267712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4800"/>
              <a:buFont typeface="Calibri"/>
              <a:buNone/>
            </a:pPr>
            <a:r>
              <a:rPr lang="en-US" sz="48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5"/>
          <p:cNvSpPr/>
          <p:nvPr/>
        </p:nvSpPr>
        <p:spPr>
          <a:xfrm>
            <a:off x="164592" y="914400"/>
            <a:ext cx="210312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INGÉNIERIE DE RÉSERVOIR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5"/>
          <p:cNvSpPr/>
          <p:nvPr/>
        </p:nvSpPr>
        <p:spPr>
          <a:xfrm>
            <a:off x="164592" y="2103120"/>
            <a:ext cx="210312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C4E0"/>
              </a:buClr>
              <a:buSzPts val="800"/>
              <a:buFont typeface="Calibri"/>
              <a:buNone/>
            </a:pPr>
            <a:r>
              <a:rPr lang="en-US" sz="800" b="0" i="1" u="none" strike="noStrike" cap="none">
                <a:solidFill>
                  <a:srgbClr val="A8C4E0"/>
                </a:solidFill>
                <a:latin typeface="Calibri"/>
                <a:ea typeface="Calibri"/>
                <a:cs typeface="Calibri"/>
                <a:sym typeface="Calibri"/>
              </a:rPr>
              <a:t>Optimise la récupération des hydrocarbures via la modélisation et la simulation des réservoirs.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5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5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en-US" sz="13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postes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5"/>
          <p:cNvSpPr/>
          <p:nvPr/>
        </p:nvSpPr>
        <p:spPr>
          <a:xfrm>
            <a:off x="2377440" y="0"/>
            <a:ext cx="6766560" cy="73152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5"/>
          <p:cNvSpPr/>
          <p:nvPr/>
        </p:nvSpPr>
        <p:spPr>
          <a:xfrm>
            <a:off x="2514600" y="109728"/>
            <a:ext cx="6492240" cy="347472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5"/>
          <p:cNvSpPr/>
          <p:nvPr/>
        </p:nvSpPr>
        <p:spPr>
          <a:xfrm>
            <a:off x="2587752" y="109728"/>
            <a:ext cx="27432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INTITULÉ DU POSTE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5"/>
          <p:cNvSpPr/>
          <p:nvPr/>
        </p:nvSpPr>
        <p:spPr>
          <a:xfrm>
            <a:off x="5367528" y="109728"/>
            <a:ext cx="146304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FORMATION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5"/>
          <p:cNvSpPr/>
          <p:nvPr/>
        </p:nvSpPr>
        <p:spPr>
          <a:xfrm>
            <a:off x="6867144" y="109728"/>
            <a:ext cx="219456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DESCRIPTION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6" name="Google Shape;306;p5"/>
          <p:cNvCxnSpPr/>
          <p:nvPr/>
        </p:nvCxnSpPr>
        <p:spPr>
          <a:xfrm>
            <a:off x="5349240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7" name="Google Shape;307;p5"/>
          <p:cNvCxnSpPr/>
          <p:nvPr/>
        </p:nvCxnSpPr>
        <p:spPr>
          <a:xfrm>
            <a:off x="6848856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8" name="Google Shape;308;p5"/>
          <p:cNvSpPr/>
          <p:nvPr/>
        </p:nvSpPr>
        <p:spPr>
          <a:xfrm>
            <a:off x="2514600" y="457200"/>
            <a:ext cx="6492240" cy="758190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5"/>
          <p:cNvSpPr/>
          <p:nvPr/>
        </p:nvSpPr>
        <p:spPr>
          <a:xfrm>
            <a:off x="2551176" y="799719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5"/>
          <p:cNvSpPr/>
          <p:nvPr/>
        </p:nvSpPr>
        <p:spPr>
          <a:xfrm>
            <a:off x="2660904" y="457200"/>
            <a:ext cx="2651760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réservoir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11" name="Google Shape;311;p5"/>
          <p:cNvCxnSpPr/>
          <p:nvPr/>
        </p:nvCxnSpPr>
        <p:spPr>
          <a:xfrm>
            <a:off x="5349240" y="45720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2" name="Google Shape;312;p5"/>
          <p:cNvSpPr/>
          <p:nvPr/>
        </p:nvSpPr>
        <p:spPr>
          <a:xfrm>
            <a:off x="5385816" y="457200"/>
            <a:ext cx="144475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Ingénierie pétrolière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13" name="Google Shape;313;p5"/>
          <p:cNvCxnSpPr/>
          <p:nvPr/>
        </p:nvCxnSpPr>
        <p:spPr>
          <a:xfrm>
            <a:off x="6848856" y="45720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4" name="Google Shape;314;p5"/>
          <p:cNvSpPr/>
          <p:nvPr/>
        </p:nvSpPr>
        <p:spPr>
          <a:xfrm>
            <a:off x="6885432" y="457200"/>
            <a:ext cx="217627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Modélise le comportement des réservoirs, évalue les réserves.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5"/>
          <p:cNvSpPr/>
          <p:nvPr/>
        </p:nvSpPr>
        <p:spPr>
          <a:xfrm>
            <a:off x="2514600" y="1215390"/>
            <a:ext cx="6492240" cy="75819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5"/>
          <p:cNvSpPr/>
          <p:nvPr/>
        </p:nvSpPr>
        <p:spPr>
          <a:xfrm>
            <a:off x="2551176" y="1557909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5"/>
          <p:cNvSpPr/>
          <p:nvPr/>
        </p:nvSpPr>
        <p:spPr>
          <a:xfrm>
            <a:off x="2660904" y="1215390"/>
            <a:ext cx="2651760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de simulation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18" name="Google Shape;318;p5"/>
          <p:cNvCxnSpPr/>
          <p:nvPr/>
        </p:nvCxnSpPr>
        <p:spPr>
          <a:xfrm>
            <a:off x="5349240" y="121539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9" name="Google Shape;319;p5"/>
          <p:cNvSpPr/>
          <p:nvPr/>
        </p:nvSpPr>
        <p:spPr>
          <a:xfrm>
            <a:off x="5385816" y="1215390"/>
            <a:ext cx="144475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Ingénierie pétrolière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0" name="Google Shape;320;p5"/>
          <p:cNvCxnSpPr/>
          <p:nvPr/>
        </p:nvCxnSpPr>
        <p:spPr>
          <a:xfrm>
            <a:off x="6848856" y="121539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1" name="Google Shape;321;p5"/>
          <p:cNvSpPr/>
          <p:nvPr/>
        </p:nvSpPr>
        <p:spPr>
          <a:xfrm>
            <a:off x="6885432" y="1215390"/>
            <a:ext cx="217627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Construit et calibre les modèles dynamiques (Eclipse, Petrel, tNavigator).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5"/>
          <p:cNvSpPr/>
          <p:nvPr/>
        </p:nvSpPr>
        <p:spPr>
          <a:xfrm>
            <a:off x="2514600" y="1973580"/>
            <a:ext cx="6492240" cy="758190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5"/>
          <p:cNvSpPr/>
          <p:nvPr/>
        </p:nvSpPr>
        <p:spPr>
          <a:xfrm>
            <a:off x="2551176" y="2316099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5"/>
          <p:cNvSpPr/>
          <p:nvPr/>
        </p:nvSpPr>
        <p:spPr>
          <a:xfrm>
            <a:off x="2660904" y="1973580"/>
            <a:ext cx="2651760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Spécialiste EOR/IOR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5" name="Google Shape;325;p5"/>
          <p:cNvCxnSpPr/>
          <p:nvPr/>
        </p:nvCxnSpPr>
        <p:spPr>
          <a:xfrm>
            <a:off x="5349240" y="197358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6" name="Google Shape;326;p5"/>
          <p:cNvSpPr/>
          <p:nvPr/>
        </p:nvSpPr>
        <p:spPr>
          <a:xfrm>
            <a:off x="5385816" y="1973580"/>
            <a:ext cx="144475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+ spécialisation EOR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7" name="Google Shape;327;p5"/>
          <p:cNvCxnSpPr/>
          <p:nvPr/>
        </p:nvCxnSpPr>
        <p:spPr>
          <a:xfrm>
            <a:off x="6848856" y="197358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8" name="Google Shape;328;p5"/>
          <p:cNvSpPr/>
          <p:nvPr/>
        </p:nvSpPr>
        <p:spPr>
          <a:xfrm>
            <a:off x="6885432" y="1973580"/>
            <a:ext cx="217627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Étudie et met en oeuvre des techniques de récupération améliorée.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5"/>
          <p:cNvSpPr/>
          <p:nvPr/>
        </p:nvSpPr>
        <p:spPr>
          <a:xfrm>
            <a:off x="2514600" y="2729538"/>
            <a:ext cx="6492300" cy="7581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5"/>
          <p:cNvSpPr/>
          <p:nvPr/>
        </p:nvSpPr>
        <p:spPr>
          <a:xfrm>
            <a:off x="2551176" y="3072057"/>
            <a:ext cx="73200" cy="73200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5"/>
          <p:cNvSpPr/>
          <p:nvPr/>
        </p:nvSpPr>
        <p:spPr>
          <a:xfrm>
            <a:off x="2660904" y="2729538"/>
            <a:ext cx="2651700" cy="7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production-réservoir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2" name="Google Shape;332;p5"/>
          <p:cNvCxnSpPr/>
          <p:nvPr/>
        </p:nvCxnSpPr>
        <p:spPr>
          <a:xfrm>
            <a:off x="5349240" y="2729538"/>
            <a:ext cx="0" cy="75810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3" name="Google Shape;333;p5"/>
          <p:cNvSpPr/>
          <p:nvPr/>
        </p:nvSpPr>
        <p:spPr>
          <a:xfrm>
            <a:off x="5385816" y="2729538"/>
            <a:ext cx="1444800" cy="7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Ingénierie pétrolière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4" name="Google Shape;334;p5"/>
          <p:cNvCxnSpPr/>
          <p:nvPr/>
        </p:nvCxnSpPr>
        <p:spPr>
          <a:xfrm>
            <a:off x="6848856" y="2729538"/>
            <a:ext cx="0" cy="75810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5" name="Google Shape;335;p5"/>
          <p:cNvSpPr/>
          <p:nvPr/>
        </p:nvSpPr>
        <p:spPr>
          <a:xfrm>
            <a:off x="6885432" y="2729538"/>
            <a:ext cx="2176200" cy="7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Fait le lien entre production de surface et modèle de réservoir.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5"/>
          <p:cNvSpPr/>
          <p:nvPr/>
        </p:nvSpPr>
        <p:spPr>
          <a:xfrm>
            <a:off x="2377440" y="5001768"/>
            <a:ext cx="6766560" cy="141732"/>
          </a:xfrm>
          <a:prstGeom prst="rect">
            <a:avLst/>
          </a:prstGeom>
          <a:solidFill>
            <a:srgbClr val="F4F6F9"/>
          </a:solidFill>
          <a:ln w="12700" cap="flat" cmpd="sng">
            <a:solidFill>
              <a:srgbClr val="F4F6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5"/>
          <p:cNvSpPr/>
          <p:nvPr/>
        </p:nvSpPr>
        <p:spPr>
          <a:xfrm>
            <a:off x="2514600" y="5001768"/>
            <a:ext cx="640080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Salon des Métiers du Pétrole et du Gaz  |  Gabon, oui tu peux  |  Juin 2026  |  Direction Générale du Contenu Local (DGCL)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5"/>
          <p:cNvSpPr/>
          <p:nvPr/>
        </p:nvSpPr>
        <p:spPr>
          <a:xfrm>
            <a:off x="8549640" y="5001768"/>
            <a:ext cx="50292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650"/>
              <a:buFont typeface="Calibri"/>
              <a:buNone/>
            </a:pPr>
            <a:r>
              <a:rPr lang="en-US" sz="65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5 / 18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0">
        <p:fade/>
      </p:transition>
    </mc:Choice>
    <mc:Fallback>
      <p:transition spd="med" advClick="0" advTm="3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6"/>
          <p:cNvSpPr/>
          <p:nvPr/>
        </p:nvSpPr>
        <p:spPr>
          <a:xfrm>
            <a:off x="0" y="0"/>
            <a:ext cx="2377440" cy="5143500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6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6"/>
          <p:cNvSpPr/>
          <p:nvPr/>
        </p:nvSpPr>
        <p:spPr>
          <a:xfrm>
            <a:off x="109728" y="228600"/>
            <a:ext cx="2267712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4800"/>
              <a:buFont typeface="Calibri"/>
              <a:buNone/>
            </a:pPr>
            <a:r>
              <a:rPr lang="en-US" sz="48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04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6"/>
          <p:cNvSpPr/>
          <p:nvPr/>
        </p:nvSpPr>
        <p:spPr>
          <a:xfrm>
            <a:off x="164592" y="914400"/>
            <a:ext cx="210312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FORAGE &amp; COMPLÉTION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6"/>
          <p:cNvSpPr/>
          <p:nvPr/>
        </p:nvSpPr>
        <p:spPr>
          <a:xfrm>
            <a:off x="164592" y="2103120"/>
            <a:ext cx="210312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C4E0"/>
              </a:buClr>
              <a:buSzPts val="800"/>
              <a:buFont typeface="Calibri"/>
              <a:buNone/>
            </a:pPr>
            <a:r>
              <a:rPr lang="en-US" sz="800" b="0" i="1" u="none" strike="noStrike" cap="none">
                <a:solidFill>
                  <a:srgbClr val="A8C4E0"/>
                </a:solidFill>
                <a:latin typeface="Calibri"/>
                <a:ea typeface="Calibri"/>
                <a:cs typeface="Calibri"/>
                <a:sym typeface="Calibri"/>
              </a:rPr>
              <a:t>Planifie, exécute et optimise les opérations de forage de puits et leur mise en production.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6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6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8 postes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6"/>
          <p:cNvSpPr/>
          <p:nvPr/>
        </p:nvSpPr>
        <p:spPr>
          <a:xfrm>
            <a:off x="2377440" y="0"/>
            <a:ext cx="6766560" cy="73152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6"/>
          <p:cNvSpPr/>
          <p:nvPr/>
        </p:nvSpPr>
        <p:spPr>
          <a:xfrm>
            <a:off x="2514600" y="109728"/>
            <a:ext cx="6492240" cy="347472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6"/>
          <p:cNvSpPr/>
          <p:nvPr/>
        </p:nvSpPr>
        <p:spPr>
          <a:xfrm>
            <a:off x="2587752" y="109728"/>
            <a:ext cx="27432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INTITULÉ DU POSTE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6"/>
          <p:cNvSpPr/>
          <p:nvPr/>
        </p:nvSpPr>
        <p:spPr>
          <a:xfrm>
            <a:off x="5367528" y="109728"/>
            <a:ext cx="146304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FORMATION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6"/>
          <p:cNvSpPr/>
          <p:nvPr/>
        </p:nvSpPr>
        <p:spPr>
          <a:xfrm>
            <a:off x="6867144" y="109728"/>
            <a:ext cx="219456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DESCRIPTION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56" name="Google Shape;356;p6"/>
          <p:cNvCxnSpPr/>
          <p:nvPr/>
        </p:nvCxnSpPr>
        <p:spPr>
          <a:xfrm>
            <a:off x="5349240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7" name="Google Shape;357;p6"/>
          <p:cNvCxnSpPr/>
          <p:nvPr/>
        </p:nvCxnSpPr>
        <p:spPr>
          <a:xfrm>
            <a:off x="6848856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8" name="Google Shape;358;p6"/>
          <p:cNvSpPr/>
          <p:nvPr/>
        </p:nvSpPr>
        <p:spPr>
          <a:xfrm>
            <a:off x="2514600" y="457200"/>
            <a:ext cx="6492240" cy="568643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6"/>
          <p:cNvSpPr/>
          <p:nvPr/>
        </p:nvSpPr>
        <p:spPr>
          <a:xfrm>
            <a:off x="2551176" y="704945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6"/>
          <p:cNvSpPr/>
          <p:nvPr/>
        </p:nvSpPr>
        <p:spPr>
          <a:xfrm>
            <a:off x="2660904" y="457200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de forage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1" name="Google Shape;361;p6"/>
          <p:cNvCxnSpPr/>
          <p:nvPr/>
        </p:nvCxnSpPr>
        <p:spPr>
          <a:xfrm>
            <a:off x="5349240" y="457200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2" name="Google Shape;362;p6"/>
          <p:cNvSpPr/>
          <p:nvPr/>
        </p:nvSpPr>
        <p:spPr>
          <a:xfrm>
            <a:off x="5385816" y="457200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Ingénierie pétrolière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3" name="Google Shape;363;p6"/>
          <p:cNvCxnSpPr/>
          <p:nvPr/>
        </p:nvCxnSpPr>
        <p:spPr>
          <a:xfrm>
            <a:off x="6848856" y="457200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4" name="Google Shape;364;p6"/>
          <p:cNvSpPr/>
          <p:nvPr/>
        </p:nvSpPr>
        <p:spPr>
          <a:xfrm>
            <a:off x="6885432" y="457200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Conçoit les programmes de forage et supervise l'exécution des puits.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6"/>
          <p:cNvSpPr/>
          <p:nvPr/>
        </p:nvSpPr>
        <p:spPr>
          <a:xfrm>
            <a:off x="2514600" y="1025843"/>
            <a:ext cx="6492240" cy="56864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6"/>
          <p:cNvSpPr/>
          <p:nvPr/>
        </p:nvSpPr>
        <p:spPr>
          <a:xfrm>
            <a:off x="2551176" y="1273588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6"/>
          <p:cNvSpPr/>
          <p:nvPr/>
        </p:nvSpPr>
        <p:spPr>
          <a:xfrm>
            <a:off x="2660904" y="1025843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de complétion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8" name="Google Shape;368;p6"/>
          <p:cNvCxnSpPr/>
          <p:nvPr/>
        </p:nvCxnSpPr>
        <p:spPr>
          <a:xfrm>
            <a:off x="5349240" y="1025843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9" name="Google Shape;369;p6"/>
          <p:cNvSpPr/>
          <p:nvPr/>
        </p:nvSpPr>
        <p:spPr>
          <a:xfrm>
            <a:off x="5385816" y="1025843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Ingénierie pétrolière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0" name="Google Shape;370;p6"/>
          <p:cNvCxnSpPr/>
          <p:nvPr/>
        </p:nvCxnSpPr>
        <p:spPr>
          <a:xfrm>
            <a:off x="6848856" y="1025843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1" name="Google Shape;371;p6"/>
          <p:cNvSpPr/>
          <p:nvPr/>
        </p:nvSpPr>
        <p:spPr>
          <a:xfrm>
            <a:off x="6885432" y="1025843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Conçoit les complétions de puits (tubing, packers, pompes).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6"/>
          <p:cNvSpPr/>
          <p:nvPr/>
        </p:nvSpPr>
        <p:spPr>
          <a:xfrm>
            <a:off x="2514600" y="1594485"/>
            <a:ext cx="6492240" cy="568643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6"/>
          <p:cNvSpPr/>
          <p:nvPr/>
        </p:nvSpPr>
        <p:spPr>
          <a:xfrm>
            <a:off x="2551176" y="1842230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6"/>
          <p:cNvSpPr/>
          <p:nvPr/>
        </p:nvSpPr>
        <p:spPr>
          <a:xfrm>
            <a:off x="2660904" y="1594485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en fluides de forage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5" name="Google Shape;375;p6"/>
          <p:cNvCxnSpPr/>
          <p:nvPr/>
        </p:nvCxnSpPr>
        <p:spPr>
          <a:xfrm>
            <a:off x="5349240" y="1594485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6" name="Google Shape;376;p6"/>
          <p:cNvSpPr/>
          <p:nvPr/>
        </p:nvSpPr>
        <p:spPr>
          <a:xfrm>
            <a:off x="5385816" y="1594485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Chimie/Génie chimique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7" name="Google Shape;377;p6"/>
          <p:cNvCxnSpPr/>
          <p:nvPr/>
        </p:nvCxnSpPr>
        <p:spPr>
          <a:xfrm>
            <a:off x="6848856" y="1594485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8" name="Google Shape;378;p6"/>
          <p:cNvSpPr/>
          <p:nvPr/>
        </p:nvSpPr>
        <p:spPr>
          <a:xfrm>
            <a:off x="6885432" y="1594485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Formule et optimise les boues de forage.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6"/>
          <p:cNvSpPr/>
          <p:nvPr/>
        </p:nvSpPr>
        <p:spPr>
          <a:xfrm>
            <a:off x="2514600" y="2163127"/>
            <a:ext cx="6492240" cy="56864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6"/>
          <p:cNvSpPr/>
          <p:nvPr/>
        </p:nvSpPr>
        <p:spPr>
          <a:xfrm>
            <a:off x="2551176" y="2410873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6"/>
          <p:cNvSpPr/>
          <p:nvPr/>
        </p:nvSpPr>
        <p:spPr>
          <a:xfrm>
            <a:off x="2660904" y="2163127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directionnel (DD)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2" name="Google Shape;382;p6"/>
          <p:cNvCxnSpPr/>
          <p:nvPr/>
        </p:nvCxnSpPr>
        <p:spPr>
          <a:xfrm>
            <a:off x="5349240" y="2163127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3" name="Google Shape;383;p6"/>
          <p:cNvSpPr/>
          <p:nvPr/>
        </p:nvSpPr>
        <p:spPr>
          <a:xfrm>
            <a:off x="5385816" y="2163127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Ingénierie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4" name="Google Shape;384;p6"/>
          <p:cNvCxnSpPr/>
          <p:nvPr/>
        </p:nvCxnSpPr>
        <p:spPr>
          <a:xfrm>
            <a:off x="6848856" y="2163127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5" name="Google Shape;385;p6"/>
          <p:cNvSpPr/>
          <p:nvPr/>
        </p:nvSpPr>
        <p:spPr>
          <a:xfrm>
            <a:off x="6885432" y="2163127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Planifie et pilote la trajectoire des puits directionnels.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6"/>
          <p:cNvSpPr/>
          <p:nvPr/>
        </p:nvSpPr>
        <p:spPr>
          <a:xfrm>
            <a:off x="2514600" y="2731770"/>
            <a:ext cx="6492240" cy="568643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6"/>
          <p:cNvSpPr/>
          <p:nvPr/>
        </p:nvSpPr>
        <p:spPr>
          <a:xfrm>
            <a:off x="2551176" y="2979515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6"/>
          <p:cNvSpPr/>
          <p:nvPr/>
        </p:nvSpPr>
        <p:spPr>
          <a:xfrm>
            <a:off x="2660904" y="2731770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contrôle de puits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9" name="Google Shape;389;p6"/>
          <p:cNvCxnSpPr/>
          <p:nvPr/>
        </p:nvCxnSpPr>
        <p:spPr>
          <a:xfrm>
            <a:off x="5349240" y="2731770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0" name="Google Shape;390;p6"/>
          <p:cNvSpPr/>
          <p:nvPr/>
        </p:nvSpPr>
        <p:spPr>
          <a:xfrm>
            <a:off x="5385816" y="2731770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+ cert. IWCF/IADC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91" name="Google Shape;391;p6"/>
          <p:cNvCxnSpPr/>
          <p:nvPr/>
        </p:nvCxnSpPr>
        <p:spPr>
          <a:xfrm>
            <a:off x="6848856" y="2731770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2" name="Google Shape;392;p6"/>
          <p:cNvSpPr/>
          <p:nvPr/>
        </p:nvSpPr>
        <p:spPr>
          <a:xfrm>
            <a:off x="6885432" y="2731770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Gère les situations de venues et éruptions.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6"/>
          <p:cNvSpPr/>
          <p:nvPr/>
        </p:nvSpPr>
        <p:spPr>
          <a:xfrm>
            <a:off x="2514600" y="3300413"/>
            <a:ext cx="6492240" cy="56864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6"/>
          <p:cNvSpPr/>
          <p:nvPr/>
        </p:nvSpPr>
        <p:spPr>
          <a:xfrm>
            <a:off x="2551176" y="3548158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6"/>
          <p:cNvSpPr/>
          <p:nvPr/>
        </p:nvSpPr>
        <p:spPr>
          <a:xfrm>
            <a:off x="2660904" y="3300413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stimulation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96" name="Google Shape;396;p6"/>
          <p:cNvCxnSpPr/>
          <p:nvPr/>
        </p:nvCxnSpPr>
        <p:spPr>
          <a:xfrm>
            <a:off x="5349240" y="3300413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7" name="Google Shape;397;p6"/>
          <p:cNvSpPr/>
          <p:nvPr/>
        </p:nvSpPr>
        <p:spPr>
          <a:xfrm>
            <a:off x="5385816" y="3300413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Ingénierie pétrolière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98" name="Google Shape;398;p6"/>
          <p:cNvCxnSpPr/>
          <p:nvPr/>
        </p:nvCxnSpPr>
        <p:spPr>
          <a:xfrm>
            <a:off x="6848856" y="3300413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9" name="Google Shape;399;p6"/>
          <p:cNvSpPr/>
          <p:nvPr/>
        </p:nvSpPr>
        <p:spPr>
          <a:xfrm>
            <a:off x="6885432" y="3300413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Conçoit les opérations de fracturation hydraulique et d'acidification.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6"/>
          <p:cNvSpPr/>
          <p:nvPr/>
        </p:nvSpPr>
        <p:spPr>
          <a:xfrm>
            <a:off x="2514600" y="3869055"/>
            <a:ext cx="6492240" cy="568643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6"/>
          <p:cNvSpPr/>
          <p:nvPr/>
        </p:nvSpPr>
        <p:spPr>
          <a:xfrm>
            <a:off x="2551176" y="4116800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6"/>
          <p:cNvSpPr/>
          <p:nvPr/>
        </p:nvSpPr>
        <p:spPr>
          <a:xfrm>
            <a:off x="2660904" y="3869055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workover / intervention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3" name="Google Shape;403;p6"/>
          <p:cNvCxnSpPr/>
          <p:nvPr/>
        </p:nvCxnSpPr>
        <p:spPr>
          <a:xfrm>
            <a:off x="5349240" y="3869055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04" name="Google Shape;404;p6"/>
          <p:cNvSpPr/>
          <p:nvPr/>
        </p:nvSpPr>
        <p:spPr>
          <a:xfrm>
            <a:off x="5385816" y="3869055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Ingénierie pétrolière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5" name="Google Shape;405;p6"/>
          <p:cNvCxnSpPr/>
          <p:nvPr/>
        </p:nvCxnSpPr>
        <p:spPr>
          <a:xfrm>
            <a:off x="6848856" y="3869055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06" name="Google Shape;406;p6"/>
          <p:cNvSpPr/>
          <p:nvPr/>
        </p:nvSpPr>
        <p:spPr>
          <a:xfrm>
            <a:off x="6885432" y="3869055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Supervise les opérations de réhabilitation de puits.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6"/>
          <p:cNvSpPr/>
          <p:nvPr/>
        </p:nvSpPr>
        <p:spPr>
          <a:xfrm>
            <a:off x="2514600" y="4437697"/>
            <a:ext cx="6492240" cy="56864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6"/>
          <p:cNvSpPr/>
          <p:nvPr/>
        </p:nvSpPr>
        <p:spPr>
          <a:xfrm>
            <a:off x="2551176" y="4685443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6"/>
          <p:cNvSpPr/>
          <p:nvPr/>
        </p:nvSpPr>
        <p:spPr>
          <a:xfrm>
            <a:off x="2660904" y="4437697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Technicien de forage / Mud logger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10" name="Google Shape;410;p6"/>
          <p:cNvCxnSpPr/>
          <p:nvPr/>
        </p:nvCxnSpPr>
        <p:spPr>
          <a:xfrm>
            <a:off x="5349240" y="4437697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1" name="Google Shape;411;p6"/>
          <p:cNvSpPr/>
          <p:nvPr/>
        </p:nvSpPr>
        <p:spPr>
          <a:xfrm>
            <a:off x="5385816" y="4437697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BTS/DUT + terrain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12" name="Google Shape;412;p6"/>
          <p:cNvCxnSpPr/>
          <p:nvPr/>
        </p:nvCxnSpPr>
        <p:spPr>
          <a:xfrm>
            <a:off x="6848856" y="4437697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3" name="Google Shape;413;p6"/>
          <p:cNvSpPr/>
          <p:nvPr/>
        </p:nvSpPr>
        <p:spPr>
          <a:xfrm>
            <a:off x="6885432" y="4437697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Opère la plateforme et enregistre les paramètres en temps réel.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6"/>
          <p:cNvSpPr/>
          <p:nvPr/>
        </p:nvSpPr>
        <p:spPr>
          <a:xfrm>
            <a:off x="2377440" y="5001768"/>
            <a:ext cx="6766560" cy="141732"/>
          </a:xfrm>
          <a:prstGeom prst="rect">
            <a:avLst/>
          </a:prstGeom>
          <a:solidFill>
            <a:srgbClr val="F4F6F9"/>
          </a:solidFill>
          <a:ln w="12700" cap="flat" cmpd="sng">
            <a:solidFill>
              <a:srgbClr val="F4F6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6"/>
          <p:cNvSpPr/>
          <p:nvPr/>
        </p:nvSpPr>
        <p:spPr>
          <a:xfrm>
            <a:off x="2514600" y="5001768"/>
            <a:ext cx="640080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Salon des Métiers du Pétrole et du Gaz  |  Gabon, oui tu peux  |  Juin 2026  |  Direction Générale du Contenu Local (DGCL)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6"/>
          <p:cNvSpPr/>
          <p:nvPr/>
        </p:nvSpPr>
        <p:spPr>
          <a:xfrm>
            <a:off x="8549640" y="5001768"/>
            <a:ext cx="50292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650"/>
              <a:buFont typeface="Calibri"/>
              <a:buNone/>
            </a:pPr>
            <a:r>
              <a:rPr lang="en-US" sz="65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6 / 18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0">
        <p:fade/>
      </p:transition>
    </mc:Choice>
    <mc:Fallback>
      <p:transition spd="med" advClick="0" advTm="3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7"/>
          <p:cNvSpPr/>
          <p:nvPr/>
        </p:nvSpPr>
        <p:spPr>
          <a:xfrm>
            <a:off x="0" y="0"/>
            <a:ext cx="2377440" cy="5143500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7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7"/>
          <p:cNvSpPr/>
          <p:nvPr/>
        </p:nvSpPr>
        <p:spPr>
          <a:xfrm>
            <a:off x="109728" y="228600"/>
            <a:ext cx="2267712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4800"/>
              <a:buFont typeface="Calibri"/>
              <a:buNone/>
            </a:pPr>
            <a:r>
              <a:rPr lang="en-US" sz="48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05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7"/>
          <p:cNvSpPr/>
          <p:nvPr/>
        </p:nvSpPr>
        <p:spPr>
          <a:xfrm>
            <a:off x="164592" y="914400"/>
            <a:ext cx="210312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PRODUCTION &amp; OPÉRATIONS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7"/>
          <p:cNvSpPr/>
          <p:nvPr/>
        </p:nvSpPr>
        <p:spPr>
          <a:xfrm>
            <a:off x="164592" y="2103120"/>
            <a:ext cx="210312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C4E0"/>
              </a:buClr>
              <a:buSzPts val="800"/>
              <a:buFont typeface="Calibri"/>
              <a:buNone/>
            </a:pPr>
            <a:r>
              <a:rPr lang="en-US" sz="800" b="0" i="1" u="none" strike="noStrike" cap="none">
                <a:solidFill>
                  <a:srgbClr val="A8C4E0"/>
                </a:solidFill>
                <a:latin typeface="Calibri"/>
                <a:ea typeface="Calibri"/>
                <a:cs typeface="Calibri"/>
                <a:sym typeface="Calibri"/>
              </a:rPr>
              <a:t>Assure la production quotidienne des hydrocarbures depuis la tête de puits jusqu'aux installations de traitement.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7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7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8 postes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7"/>
          <p:cNvSpPr/>
          <p:nvPr/>
        </p:nvSpPr>
        <p:spPr>
          <a:xfrm>
            <a:off x="2377440" y="0"/>
            <a:ext cx="6766560" cy="73152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7"/>
          <p:cNvSpPr/>
          <p:nvPr/>
        </p:nvSpPr>
        <p:spPr>
          <a:xfrm>
            <a:off x="2514600" y="109728"/>
            <a:ext cx="6492240" cy="347472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7"/>
          <p:cNvSpPr/>
          <p:nvPr/>
        </p:nvSpPr>
        <p:spPr>
          <a:xfrm>
            <a:off x="2587752" y="109728"/>
            <a:ext cx="27432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INTITULÉ DU POSTE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7"/>
          <p:cNvSpPr/>
          <p:nvPr/>
        </p:nvSpPr>
        <p:spPr>
          <a:xfrm>
            <a:off x="5367528" y="109728"/>
            <a:ext cx="146304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FORMATION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7"/>
          <p:cNvSpPr/>
          <p:nvPr/>
        </p:nvSpPr>
        <p:spPr>
          <a:xfrm>
            <a:off x="6867144" y="109728"/>
            <a:ext cx="219456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DESCRIPTION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34" name="Google Shape;434;p7"/>
          <p:cNvCxnSpPr/>
          <p:nvPr/>
        </p:nvCxnSpPr>
        <p:spPr>
          <a:xfrm>
            <a:off x="5349240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35" name="Google Shape;435;p7"/>
          <p:cNvCxnSpPr/>
          <p:nvPr/>
        </p:nvCxnSpPr>
        <p:spPr>
          <a:xfrm>
            <a:off x="6848856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36" name="Google Shape;436;p7"/>
          <p:cNvSpPr/>
          <p:nvPr/>
        </p:nvSpPr>
        <p:spPr>
          <a:xfrm>
            <a:off x="2514600" y="457200"/>
            <a:ext cx="6492240" cy="568643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7"/>
          <p:cNvSpPr/>
          <p:nvPr/>
        </p:nvSpPr>
        <p:spPr>
          <a:xfrm>
            <a:off x="2551176" y="704945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7"/>
          <p:cNvSpPr/>
          <p:nvPr/>
        </p:nvSpPr>
        <p:spPr>
          <a:xfrm>
            <a:off x="2660904" y="457200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de production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39" name="Google Shape;439;p7"/>
          <p:cNvCxnSpPr/>
          <p:nvPr/>
        </p:nvCxnSpPr>
        <p:spPr>
          <a:xfrm>
            <a:off x="5349240" y="457200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0" name="Google Shape;440;p7"/>
          <p:cNvSpPr/>
          <p:nvPr/>
        </p:nvSpPr>
        <p:spPr>
          <a:xfrm>
            <a:off x="5385816" y="457200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Ingénierie pétrolière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41" name="Google Shape;441;p7"/>
          <p:cNvCxnSpPr/>
          <p:nvPr/>
        </p:nvCxnSpPr>
        <p:spPr>
          <a:xfrm>
            <a:off x="6848856" y="457200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2" name="Google Shape;442;p7"/>
          <p:cNvSpPr/>
          <p:nvPr/>
        </p:nvSpPr>
        <p:spPr>
          <a:xfrm>
            <a:off x="6885432" y="457200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Surveille et optimise la production des puits.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7"/>
          <p:cNvSpPr/>
          <p:nvPr/>
        </p:nvSpPr>
        <p:spPr>
          <a:xfrm>
            <a:off x="2514600" y="1025843"/>
            <a:ext cx="6492240" cy="56864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7"/>
          <p:cNvSpPr/>
          <p:nvPr/>
        </p:nvSpPr>
        <p:spPr>
          <a:xfrm>
            <a:off x="2551176" y="1273588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7"/>
          <p:cNvSpPr/>
          <p:nvPr/>
        </p:nvSpPr>
        <p:spPr>
          <a:xfrm>
            <a:off x="2660904" y="1025843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</a:t>
            </a: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Technolog</a:t>
            </a:r>
            <a:r>
              <a:rPr lang="en-US" sz="750" b="1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es de production</a:t>
            </a:r>
            <a:endParaRPr sz="750" b="0" i="0" u="none" strike="noStrike" cap="none">
              <a:solidFill>
                <a:srgbClr val="1A355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46" name="Google Shape;446;p7"/>
          <p:cNvCxnSpPr/>
          <p:nvPr/>
        </p:nvCxnSpPr>
        <p:spPr>
          <a:xfrm>
            <a:off x="5349240" y="1025843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7" name="Google Shape;447;p7"/>
          <p:cNvSpPr/>
          <p:nvPr/>
        </p:nvSpPr>
        <p:spPr>
          <a:xfrm>
            <a:off x="5385816" y="1025843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Ingénierie pétrolière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48" name="Google Shape;448;p7"/>
          <p:cNvCxnSpPr/>
          <p:nvPr/>
        </p:nvCxnSpPr>
        <p:spPr>
          <a:xfrm>
            <a:off x="6848856" y="1025843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9" name="Google Shape;449;p7"/>
          <p:cNvSpPr/>
          <p:nvPr/>
        </p:nvSpPr>
        <p:spPr>
          <a:xfrm>
            <a:off x="6885432" y="1025843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Intègre réservoir et surface pour optimiser les performances du système.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7"/>
          <p:cNvSpPr/>
          <p:nvPr/>
        </p:nvSpPr>
        <p:spPr>
          <a:xfrm>
            <a:off x="2514600" y="1594485"/>
            <a:ext cx="6492240" cy="568643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7"/>
          <p:cNvSpPr/>
          <p:nvPr/>
        </p:nvSpPr>
        <p:spPr>
          <a:xfrm>
            <a:off x="2551176" y="1842230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p7"/>
          <p:cNvSpPr/>
          <p:nvPr/>
        </p:nvSpPr>
        <p:spPr>
          <a:xfrm>
            <a:off x="2660904" y="1594485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en optimisation/activation puits</a:t>
            </a:r>
            <a:endParaRPr sz="750" b="0" i="0" u="none" strike="noStrike" cap="none">
              <a:solidFill>
                <a:srgbClr val="1A355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53" name="Google Shape;453;p7"/>
          <p:cNvCxnSpPr/>
          <p:nvPr/>
        </p:nvCxnSpPr>
        <p:spPr>
          <a:xfrm>
            <a:off x="5349240" y="1594485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4" name="Google Shape;454;p7"/>
          <p:cNvSpPr/>
          <p:nvPr/>
        </p:nvSpPr>
        <p:spPr>
          <a:xfrm>
            <a:off x="5385816" y="1594485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Ingénierie pétrolière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55" name="Google Shape;455;p7"/>
          <p:cNvCxnSpPr/>
          <p:nvPr/>
        </p:nvCxnSpPr>
        <p:spPr>
          <a:xfrm>
            <a:off x="6848856" y="1594485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6" name="Google Shape;456;p7"/>
          <p:cNvSpPr/>
          <p:nvPr/>
        </p:nvSpPr>
        <p:spPr>
          <a:xfrm>
            <a:off x="6885432" y="1594485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Utilise GAP, PROSPER, PIPESIM pour maximiser le débit.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7"/>
          <p:cNvSpPr/>
          <p:nvPr/>
        </p:nvSpPr>
        <p:spPr>
          <a:xfrm>
            <a:off x="2514600" y="2163127"/>
            <a:ext cx="6492240" cy="56864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7"/>
          <p:cNvSpPr/>
          <p:nvPr/>
        </p:nvSpPr>
        <p:spPr>
          <a:xfrm>
            <a:off x="2551176" y="2410873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7"/>
          <p:cNvSpPr/>
          <p:nvPr/>
        </p:nvSpPr>
        <p:spPr>
          <a:xfrm>
            <a:off x="2660904" y="2163127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en chimie de production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60" name="Google Shape;460;p7"/>
          <p:cNvCxnSpPr/>
          <p:nvPr/>
        </p:nvCxnSpPr>
        <p:spPr>
          <a:xfrm>
            <a:off x="5349240" y="2163127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1" name="Google Shape;461;p7"/>
          <p:cNvSpPr/>
          <p:nvPr/>
        </p:nvSpPr>
        <p:spPr>
          <a:xfrm>
            <a:off x="5385816" y="2163127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Chimie/Génie chimique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62" name="Google Shape;462;p7"/>
          <p:cNvCxnSpPr/>
          <p:nvPr/>
        </p:nvCxnSpPr>
        <p:spPr>
          <a:xfrm>
            <a:off x="6848856" y="2163127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3" name="Google Shape;463;p7"/>
          <p:cNvSpPr/>
          <p:nvPr/>
        </p:nvSpPr>
        <p:spPr>
          <a:xfrm>
            <a:off x="6885432" y="2163127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Gère le traitement chimique des fluides.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7"/>
          <p:cNvSpPr/>
          <p:nvPr/>
        </p:nvSpPr>
        <p:spPr>
          <a:xfrm>
            <a:off x="2514600" y="2731770"/>
            <a:ext cx="6492240" cy="568643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7"/>
          <p:cNvSpPr/>
          <p:nvPr/>
        </p:nvSpPr>
        <p:spPr>
          <a:xfrm>
            <a:off x="2551176" y="2979515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7"/>
          <p:cNvSpPr/>
          <p:nvPr/>
        </p:nvSpPr>
        <p:spPr>
          <a:xfrm>
            <a:off x="2660904" y="2731770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de surface (facilities)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67" name="Google Shape;467;p7"/>
          <p:cNvCxnSpPr/>
          <p:nvPr/>
        </p:nvCxnSpPr>
        <p:spPr>
          <a:xfrm>
            <a:off x="5349240" y="2731770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8" name="Google Shape;468;p7"/>
          <p:cNvSpPr/>
          <p:nvPr/>
        </p:nvSpPr>
        <p:spPr>
          <a:xfrm>
            <a:off x="5385816" y="2731770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Génie chimique/méca.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69" name="Google Shape;469;p7"/>
          <p:cNvCxnSpPr/>
          <p:nvPr/>
        </p:nvCxnSpPr>
        <p:spPr>
          <a:xfrm>
            <a:off x="6848856" y="2731770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0" name="Google Shape;470;p7"/>
          <p:cNvSpPr/>
          <p:nvPr/>
        </p:nvSpPr>
        <p:spPr>
          <a:xfrm>
            <a:off x="6885432" y="2731770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Conçoit et optimise les installations de traitement de surface.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7"/>
          <p:cNvSpPr/>
          <p:nvPr/>
        </p:nvSpPr>
        <p:spPr>
          <a:xfrm>
            <a:off x="2514600" y="3300413"/>
            <a:ext cx="6492240" cy="56864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7"/>
          <p:cNvSpPr/>
          <p:nvPr/>
        </p:nvSpPr>
        <p:spPr>
          <a:xfrm>
            <a:off x="2551176" y="3548158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7"/>
          <p:cNvSpPr/>
          <p:nvPr/>
        </p:nvSpPr>
        <p:spPr>
          <a:xfrm>
            <a:off x="2660904" y="3300413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Opérateur de production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74" name="Google Shape;474;p7"/>
          <p:cNvCxnSpPr/>
          <p:nvPr/>
        </p:nvCxnSpPr>
        <p:spPr>
          <a:xfrm>
            <a:off x="5349240" y="3300413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5" name="Google Shape;475;p7"/>
          <p:cNvSpPr/>
          <p:nvPr/>
        </p:nvSpPr>
        <p:spPr>
          <a:xfrm>
            <a:off x="5385816" y="3300413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BTS/DUT + terrain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76" name="Google Shape;476;p7"/>
          <p:cNvCxnSpPr/>
          <p:nvPr/>
        </p:nvCxnSpPr>
        <p:spPr>
          <a:xfrm>
            <a:off x="6848856" y="3300413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7" name="Google Shape;477;p7"/>
          <p:cNvSpPr/>
          <p:nvPr/>
        </p:nvSpPr>
        <p:spPr>
          <a:xfrm>
            <a:off x="6885432" y="3300413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Surveille et opère les équipements de production sur le terrain.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7"/>
          <p:cNvSpPr/>
          <p:nvPr/>
        </p:nvSpPr>
        <p:spPr>
          <a:xfrm>
            <a:off x="2514600" y="3869055"/>
            <a:ext cx="6492240" cy="568643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7"/>
          <p:cNvSpPr/>
          <p:nvPr/>
        </p:nvSpPr>
        <p:spPr>
          <a:xfrm>
            <a:off x="2551176" y="4116800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7"/>
          <p:cNvSpPr/>
          <p:nvPr/>
        </p:nvSpPr>
        <p:spPr>
          <a:xfrm>
            <a:off x="2660904" y="3869055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Chef de quart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81" name="Google Shape;481;p7"/>
          <p:cNvCxnSpPr/>
          <p:nvPr/>
        </p:nvCxnSpPr>
        <p:spPr>
          <a:xfrm>
            <a:off x="5349240" y="3869055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2" name="Google Shape;482;p7"/>
          <p:cNvSpPr/>
          <p:nvPr/>
        </p:nvSpPr>
        <p:spPr>
          <a:xfrm>
            <a:off x="5385816" y="3869055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Bac+3 à Bac+5 + exp.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83" name="Google Shape;483;p7"/>
          <p:cNvCxnSpPr/>
          <p:nvPr/>
        </p:nvCxnSpPr>
        <p:spPr>
          <a:xfrm>
            <a:off x="6848856" y="3869055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4" name="Google Shape;484;p7"/>
          <p:cNvSpPr/>
          <p:nvPr/>
        </p:nvSpPr>
        <p:spPr>
          <a:xfrm>
            <a:off x="6885432" y="3869055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Supervise les équipes d'opérateurs 24h/24.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7"/>
          <p:cNvSpPr/>
          <p:nvPr/>
        </p:nvSpPr>
        <p:spPr>
          <a:xfrm>
            <a:off x="2514600" y="4437697"/>
            <a:ext cx="6492240" cy="56864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7"/>
          <p:cNvSpPr/>
          <p:nvPr/>
        </p:nvSpPr>
        <p:spPr>
          <a:xfrm>
            <a:off x="2551176" y="4685443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p7"/>
          <p:cNvSpPr/>
          <p:nvPr/>
        </p:nvSpPr>
        <p:spPr>
          <a:xfrm>
            <a:off x="2660904" y="4437697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Spécialiste corrosion / paraffines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88" name="Google Shape;488;p7"/>
          <p:cNvCxnSpPr/>
          <p:nvPr/>
        </p:nvCxnSpPr>
        <p:spPr>
          <a:xfrm>
            <a:off x="5349240" y="4437697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9" name="Google Shape;489;p7"/>
          <p:cNvSpPr/>
          <p:nvPr/>
        </p:nvSpPr>
        <p:spPr>
          <a:xfrm>
            <a:off x="5385816" y="4437697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Métallurgie/Chimie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90" name="Google Shape;490;p7"/>
          <p:cNvCxnSpPr/>
          <p:nvPr/>
        </p:nvCxnSpPr>
        <p:spPr>
          <a:xfrm>
            <a:off x="6848856" y="4437697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1" name="Google Shape;491;p7"/>
          <p:cNvSpPr/>
          <p:nvPr/>
        </p:nvSpPr>
        <p:spPr>
          <a:xfrm>
            <a:off x="6885432" y="4437697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Évalue et prévient la corrosion et les dépôts organiques.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7"/>
          <p:cNvSpPr/>
          <p:nvPr/>
        </p:nvSpPr>
        <p:spPr>
          <a:xfrm>
            <a:off x="2377440" y="5001768"/>
            <a:ext cx="6766560" cy="141732"/>
          </a:xfrm>
          <a:prstGeom prst="rect">
            <a:avLst/>
          </a:prstGeom>
          <a:solidFill>
            <a:srgbClr val="F4F6F9"/>
          </a:solidFill>
          <a:ln w="12700" cap="flat" cmpd="sng">
            <a:solidFill>
              <a:srgbClr val="F4F6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7"/>
          <p:cNvSpPr/>
          <p:nvPr/>
        </p:nvSpPr>
        <p:spPr>
          <a:xfrm>
            <a:off x="2514600" y="5001768"/>
            <a:ext cx="640080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Salon des Métiers du Pétrole et du Gaz  |  Gabon, oui tu peux  |  Juin 2026  |  Direction Générale du Contenu Local (DGCL)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7"/>
          <p:cNvSpPr/>
          <p:nvPr/>
        </p:nvSpPr>
        <p:spPr>
          <a:xfrm>
            <a:off x="8549640" y="5001768"/>
            <a:ext cx="50292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650"/>
              <a:buFont typeface="Calibri"/>
              <a:buNone/>
            </a:pPr>
            <a:r>
              <a:rPr lang="en-US" sz="65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7 / 18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0">
        <p:fade/>
      </p:transition>
    </mc:Choice>
    <mc:Fallback>
      <p:transition spd="med" advClick="0" advTm="3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8"/>
          <p:cNvSpPr/>
          <p:nvPr/>
        </p:nvSpPr>
        <p:spPr>
          <a:xfrm>
            <a:off x="0" y="0"/>
            <a:ext cx="2377440" cy="5143500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8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8"/>
          <p:cNvSpPr/>
          <p:nvPr/>
        </p:nvSpPr>
        <p:spPr>
          <a:xfrm>
            <a:off x="109728" y="228600"/>
            <a:ext cx="2267712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4800"/>
              <a:buFont typeface="Calibri"/>
              <a:buNone/>
            </a:pPr>
            <a:r>
              <a:rPr lang="en-US" sz="48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06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8"/>
          <p:cNvSpPr/>
          <p:nvPr/>
        </p:nvSpPr>
        <p:spPr>
          <a:xfrm>
            <a:off x="164592" y="914400"/>
            <a:ext cx="210312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INGÉNIERIE DE PROCÉDÉS &amp; TRAITEMENT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8"/>
          <p:cNvSpPr/>
          <p:nvPr/>
        </p:nvSpPr>
        <p:spPr>
          <a:xfrm>
            <a:off x="164592" y="2103120"/>
            <a:ext cx="210312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C4E0"/>
              </a:buClr>
              <a:buSzPts val="800"/>
              <a:buFont typeface="Calibri"/>
              <a:buNone/>
            </a:pPr>
            <a:r>
              <a:rPr lang="en-US" sz="800" b="0" i="1" u="none" strike="noStrike" cap="none">
                <a:solidFill>
                  <a:srgbClr val="A8C4E0"/>
                </a:solidFill>
                <a:latin typeface="Calibri"/>
                <a:ea typeface="Calibri"/>
                <a:cs typeface="Calibri"/>
                <a:sym typeface="Calibri"/>
              </a:rPr>
              <a:t>Conçoit et optimise les procédés de traitement du pétrole brut, du gaz naturel et de l'eau produite.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8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8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7 postes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8"/>
          <p:cNvSpPr/>
          <p:nvPr/>
        </p:nvSpPr>
        <p:spPr>
          <a:xfrm>
            <a:off x="2377440" y="0"/>
            <a:ext cx="6766560" cy="73152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" name="Google Shape;508;p8"/>
          <p:cNvSpPr/>
          <p:nvPr/>
        </p:nvSpPr>
        <p:spPr>
          <a:xfrm>
            <a:off x="2514600" y="109728"/>
            <a:ext cx="6492240" cy="347472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8"/>
          <p:cNvSpPr/>
          <p:nvPr/>
        </p:nvSpPr>
        <p:spPr>
          <a:xfrm>
            <a:off x="2587752" y="109728"/>
            <a:ext cx="27432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INTITULÉ DU POSTE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8"/>
          <p:cNvSpPr/>
          <p:nvPr/>
        </p:nvSpPr>
        <p:spPr>
          <a:xfrm>
            <a:off x="5367528" y="109728"/>
            <a:ext cx="146304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FORMATION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8"/>
          <p:cNvSpPr/>
          <p:nvPr/>
        </p:nvSpPr>
        <p:spPr>
          <a:xfrm>
            <a:off x="6867144" y="109728"/>
            <a:ext cx="219456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DESCRIPTION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12" name="Google Shape;512;p8"/>
          <p:cNvCxnSpPr/>
          <p:nvPr/>
        </p:nvCxnSpPr>
        <p:spPr>
          <a:xfrm>
            <a:off x="5349240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13" name="Google Shape;513;p8"/>
          <p:cNvCxnSpPr/>
          <p:nvPr/>
        </p:nvCxnSpPr>
        <p:spPr>
          <a:xfrm>
            <a:off x="6848856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4" name="Google Shape;514;p8"/>
          <p:cNvSpPr/>
          <p:nvPr/>
        </p:nvSpPr>
        <p:spPr>
          <a:xfrm>
            <a:off x="2514600" y="457200"/>
            <a:ext cx="6492240" cy="649877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515;p8"/>
          <p:cNvSpPr/>
          <p:nvPr/>
        </p:nvSpPr>
        <p:spPr>
          <a:xfrm>
            <a:off x="2551176" y="745563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8"/>
          <p:cNvSpPr/>
          <p:nvPr/>
        </p:nvSpPr>
        <p:spPr>
          <a:xfrm>
            <a:off x="2660904" y="457200"/>
            <a:ext cx="2651760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 dirty="0" err="1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</a:t>
            </a:r>
            <a:r>
              <a:rPr lang="en-US" sz="750" b="1" i="0" u="none" strike="noStrike" cap="none" dirty="0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750" b="1" i="0" u="none" strike="noStrike" cap="none" dirty="0" err="1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procédés</a:t>
            </a:r>
            <a:endParaRPr sz="7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17" name="Google Shape;517;p8"/>
          <p:cNvCxnSpPr/>
          <p:nvPr/>
        </p:nvCxnSpPr>
        <p:spPr>
          <a:xfrm>
            <a:off x="5349240" y="457200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8" name="Google Shape;518;p8"/>
          <p:cNvSpPr/>
          <p:nvPr/>
        </p:nvSpPr>
        <p:spPr>
          <a:xfrm>
            <a:off x="5385816" y="457200"/>
            <a:ext cx="144475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Génie chimique/pétrolier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19" name="Google Shape;519;p8"/>
          <p:cNvCxnSpPr/>
          <p:nvPr/>
        </p:nvCxnSpPr>
        <p:spPr>
          <a:xfrm>
            <a:off x="6848856" y="457200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20" name="Google Shape;520;p8"/>
          <p:cNvSpPr/>
          <p:nvPr/>
        </p:nvSpPr>
        <p:spPr>
          <a:xfrm>
            <a:off x="6885432" y="457200"/>
            <a:ext cx="217627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Conçoit les unités de traitement (déshydratation, séparation gaz-liquide).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8"/>
          <p:cNvSpPr/>
          <p:nvPr/>
        </p:nvSpPr>
        <p:spPr>
          <a:xfrm>
            <a:off x="2514600" y="1107077"/>
            <a:ext cx="6492240" cy="649877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8"/>
          <p:cNvSpPr/>
          <p:nvPr/>
        </p:nvSpPr>
        <p:spPr>
          <a:xfrm>
            <a:off x="2551176" y="1395440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3" name="Google Shape;523;p8"/>
          <p:cNvSpPr/>
          <p:nvPr/>
        </p:nvSpPr>
        <p:spPr>
          <a:xfrm>
            <a:off x="2660904" y="1107077"/>
            <a:ext cx="2651760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en traitement du gaz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24" name="Google Shape;524;p8"/>
          <p:cNvCxnSpPr/>
          <p:nvPr/>
        </p:nvCxnSpPr>
        <p:spPr>
          <a:xfrm>
            <a:off x="5349240" y="1107077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25" name="Google Shape;525;p8"/>
          <p:cNvSpPr/>
          <p:nvPr/>
        </p:nvSpPr>
        <p:spPr>
          <a:xfrm>
            <a:off x="5385816" y="1107077"/>
            <a:ext cx="144475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Génie chimique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26" name="Google Shape;526;p8"/>
          <p:cNvCxnSpPr/>
          <p:nvPr/>
        </p:nvCxnSpPr>
        <p:spPr>
          <a:xfrm>
            <a:off x="6848856" y="1107077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27" name="Google Shape;527;p8"/>
          <p:cNvSpPr/>
          <p:nvPr/>
        </p:nvSpPr>
        <p:spPr>
          <a:xfrm>
            <a:off x="6885432" y="1107077"/>
            <a:ext cx="217627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Conçoit les installations de traitement gaz (déssèchement, LGN).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8"/>
          <p:cNvSpPr/>
          <p:nvPr/>
        </p:nvSpPr>
        <p:spPr>
          <a:xfrm>
            <a:off x="2514600" y="1756954"/>
            <a:ext cx="6492240" cy="649877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8"/>
          <p:cNvSpPr/>
          <p:nvPr/>
        </p:nvSpPr>
        <p:spPr>
          <a:xfrm>
            <a:off x="2551176" y="2045317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8"/>
          <p:cNvSpPr/>
          <p:nvPr/>
        </p:nvSpPr>
        <p:spPr>
          <a:xfrm>
            <a:off x="2660904" y="1756954"/>
            <a:ext cx="2651760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en traitement des eaux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31" name="Google Shape;531;p8"/>
          <p:cNvCxnSpPr/>
          <p:nvPr/>
        </p:nvCxnSpPr>
        <p:spPr>
          <a:xfrm>
            <a:off x="5349240" y="1756954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32" name="Google Shape;532;p8"/>
          <p:cNvSpPr/>
          <p:nvPr/>
        </p:nvSpPr>
        <p:spPr>
          <a:xfrm>
            <a:off x="5385816" y="1756954"/>
            <a:ext cx="144475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Génie chimique/Env.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33" name="Google Shape;533;p8"/>
          <p:cNvCxnSpPr/>
          <p:nvPr/>
        </p:nvCxnSpPr>
        <p:spPr>
          <a:xfrm>
            <a:off x="6848856" y="1756954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34" name="Google Shape;534;p8"/>
          <p:cNvSpPr/>
          <p:nvPr/>
        </p:nvSpPr>
        <p:spPr>
          <a:xfrm>
            <a:off x="6885432" y="1756954"/>
            <a:ext cx="217627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Traite les eaux de production pour réinjection ou rejet.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8"/>
          <p:cNvSpPr/>
          <p:nvPr/>
        </p:nvSpPr>
        <p:spPr>
          <a:xfrm>
            <a:off x="2514600" y="2406831"/>
            <a:ext cx="6492240" cy="649877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8"/>
          <p:cNvSpPr/>
          <p:nvPr/>
        </p:nvSpPr>
        <p:spPr>
          <a:xfrm>
            <a:off x="2551176" y="2695194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8"/>
          <p:cNvSpPr/>
          <p:nvPr/>
        </p:nvSpPr>
        <p:spPr>
          <a:xfrm>
            <a:off x="2660904" y="2406831"/>
            <a:ext cx="2651760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en raffinage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38" name="Google Shape;538;p8"/>
          <p:cNvCxnSpPr/>
          <p:nvPr/>
        </p:nvCxnSpPr>
        <p:spPr>
          <a:xfrm>
            <a:off x="5349240" y="2406831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39" name="Google Shape;539;p8"/>
          <p:cNvSpPr/>
          <p:nvPr/>
        </p:nvSpPr>
        <p:spPr>
          <a:xfrm>
            <a:off x="5385816" y="2406831"/>
            <a:ext cx="144475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Génie chimique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40" name="Google Shape;540;p8"/>
          <p:cNvCxnSpPr/>
          <p:nvPr/>
        </p:nvCxnSpPr>
        <p:spPr>
          <a:xfrm>
            <a:off x="6848856" y="2406831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41" name="Google Shape;541;p8"/>
          <p:cNvSpPr/>
          <p:nvPr/>
        </p:nvSpPr>
        <p:spPr>
          <a:xfrm>
            <a:off x="6885432" y="2406831"/>
            <a:ext cx="217627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Conçoit et optimise les procédés de raffinage du brut.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8"/>
          <p:cNvSpPr/>
          <p:nvPr/>
        </p:nvSpPr>
        <p:spPr>
          <a:xfrm>
            <a:off x="2514600" y="3056709"/>
            <a:ext cx="6492240" cy="649877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8"/>
          <p:cNvSpPr/>
          <p:nvPr/>
        </p:nvSpPr>
        <p:spPr>
          <a:xfrm>
            <a:off x="2551176" y="3345071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8"/>
          <p:cNvSpPr/>
          <p:nvPr/>
        </p:nvSpPr>
        <p:spPr>
          <a:xfrm>
            <a:off x="2660904" y="3056709"/>
            <a:ext cx="2651760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Spécialiste simulations (HYSYS)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45" name="Google Shape;545;p8"/>
          <p:cNvCxnSpPr/>
          <p:nvPr/>
        </p:nvCxnSpPr>
        <p:spPr>
          <a:xfrm>
            <a:off x="5349240" y="3056709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46" name="Google Shape;546;p8"/>
          <p:cNvSpPr/>
          <p:nvPr/>
        </p:nvSpPr>
        <p:spPr>
          <a:xfrm>
            <a:off x="5385816" y="3056709"/>
            <a:ext cx="144475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Génie chimique/Info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47" name="Google Shape;547;p8"/>
          <p:cNvCxnSpPr/>
          <p:nvPr/>
        </p:nvCxnSpPr>
        <p:spPr>
          <a:xfrm>
            <a:off x="6848856" y="3056709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48" name="Google Shape;548;p8"/>
          <p:cNvSpPr/>
          <p:nvPr/>
        </p:nvSpPr>
        <p:spPr>
          <a:xfrm>
            <a:off x="6885432" y="3056709"/>
            <a:ext cx="217627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Développe des modèles de simulation thermodynamique.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8"/>
          <p:cNvSpPr/>
          <p:nvPr/>
        </p:nvSpPr>
        <p:spPr>
          <a:xfrm>
            <a:off x="2514600" y="3706586"/>
            <a:ext cx="6492240" cy="649877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8"/>
          <p:cNvSpPr/>
          <p:nvPr/>
        </p:nvSpPr>
        <p:spPr>
          <a:xfrm>
            <a:off x="2551176" y="3994948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1" name="Google Shape;551;p8"/>
          <p:cNvSpPr/>
          <p:nvPr/>
        </p:nvSpPr>
        <p:spPr>
          <a:xfrm>
            <a:off x="2660904" y="3706586"/>
            <a:ext cx="2651760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pipeline / transfert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52" name="Google Shape;552;p8"/>
          <p:cNvCxnSpPr/>
          <p:nvPr/>
        </p:nvCxnSpPr>
        <p:spPr>
          <a:xfrm>
            <a:off x="5349240" y="3706586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3" name="Google Shape;553;p8"/>
          <p:cNvSpPr/>
          <p:nvPr/>
        </p:nvSpPr>
        <p:spPr>
          <a:xfrm>
            <a:off x="5385816" y="3706586"/>
            <a:ext cx="144475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Génie mécanique/hydr.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54" name="Google Shape;554;p8"/>
          <p:cNvCxnSpPr/>
          <p:nvPr/>
        </p:nvCxnSpPr>
        <p:spPr>
          <a:xfrm>
            <a:off x="6848856" y="3706586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5" name="Google Shape;555;p8"/>
          <p:cNvSpPr/>
          <p:nvPr/>
        </p:nvSpPr>
        <p:spPr>
          <a:xfrm>
            <a:off x="6885432" y="3706586"/>
            <a:ext cx="217627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Conçoit les pipelines de transport des hydrocarbures.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8"/>
          <p:cNvSpPr/>
          <p:nvPr/>
        </p:nvSpPr>
        <p:spPr>
          <a:xfrm>
            <a:off x="2514600" y="4356463"/>
            <a:ext cx="6492240" cy="649877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8"/>
          <p:cNvSpPr/>
          <p:nvPr/>
        </p:nvSpPr>
        <p:spPr>
          <a:xfrm>
            <a:off x="2551176" y="4644825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p8"/>
          <p:cNvSpPr/>
          <p:nvPr/>
        </p:nvSpPr>
        <p:spPr>
          <a:xfrm>
            <a:off x="2660904" y="4356463"/>
            <a:ext cx="2651760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sécurité procédés (PSM)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59" name="Google Shape;559;p8"/>
          <p:cNvCxnSpPr/>
          <p:nvPr/>
        </p:nvCxnSpPr>
        <p:spPr>
          <a:xfrm>
            <a:off x="5349240" y="4356463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60" name="Google Shape;560;p8"/>
          <p:cNvSpPr/>
          <p:nvPr/>
        </p:nvSpPr>
        <p:spPr>
          <a:xfrm>
            <a:off x="5385816" y="4356463"/>
            <a:ext cx="144475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HSE/Génie chimique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61" name="Google Shape;561;p8"/>
          <p:cNvCxnSpPr/>
          <p:nvPr/>
        </p:nvCxnSpPr>
        <p:spPr>
          <a:xfrm>
            <a:off x="6848856" y="4356463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62" name="Google Shape;562;p8"/>
          <p:cNvSpPr/>
          <p:nvPr/>
        </p:nvSpPr>
        <p:spPr>
          <a:xfrm>
            <a:off x="6885432" y="4356463"/>
            <a:ext cx="217627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Mène des études HAZOP/HAZID pour identifier les risques.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p8"/>
          <p:cNvSpPr/>
          <p:nvPr/>
        </p:nvSpPr>
        <p:spPr>
          <a:xfrm>
            <a:off x="2377440" y="5001768"/>
            <a:ext cx="6766560" cy="141732"/>
          </a:xfrm>
          <a:prstGeom prst="rect">
            <a:avLst/>
          </a:prstGeom>
          <a:solidFill>
            <a:srgbClr val="F4F6F9"/>
          </a:solidFill>
          <a:ln w="12700" cap="flat" cmpd="sng">
            <a:solidFill>
              <a:srgbClr val="F4F6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8"/>
          <p:cNvSpPr/>
          <p:nvPr/>
        </p:nvSpPr>
        <p:spPr>
          <a:xfrm>
            <a:off x="2514600" y="5001768"/>
            <a:ext cx="640080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Salon des Métiers du Pétrole et du Gaz  |  Gabon, oui tu peux  |  Juin 2026  |  Direction Générale du Contenu Local (DGCL)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8"/>
          <p:cNvSpPr/>
          <p:nvPr/>
        </p:nvSpPr>
        <p:spPr>
          <a:xfrm>
            <a:off x="8549640" y="5001768"/>
            <a:ext cx="50292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650"/>
              <a:buFont typeface="Calibri"/>
              <a:buNone/>
            </a:pPr>
            <a:r>
              <a:rPr lang="en-US" sz="65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8 / 18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0">
        <p:fade/>
      </p:transition>
    </mc:Choice>
    <mc:Fallback>
      <p:transition spd="med" advClick="0" advTm="3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9"/>
          <p:cNvSpPr/>
          <p:nvPr/>
        </p:nvSpPr>
        <p:spPr>
          <a:xfrm>
            <a:off x="0" y="0"/>
            <a:ext cx="2377440" cy="5143500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9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9"/>
          <p:cNvSpPr/>
          <p:nvPr/>
        </p:nvSpPr>
        <p:spPr>
          <a:xfrm>
            <a:off x="109728" y="228600"/>
            <a:ext cx="2267712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4800"/>
              <a:buFont typeface="Calibri"/>
              <a:buNone/>
            </a:pPr>
            <a:r>
              <a:rPr lang="en-US" sz="48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07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9"/>
          <p:cNvSpPr/>
          <p:nvPr/>
        </p:nvSpPr>
        <p:spPr>
          <a:xfrm>
            <a:off x="164592" y="914400"/>
            <a:ext cx="210312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MAINTENANCE &amp; INTÉGRITÉ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9"/>
          <p:cNvSpPr/>
          <p:nvPr/>
        </p:nvSpPr>
        <p:spPr>
          <a:xfrm>
            <a:off x="164592" y="2103120"/>
            <a:ext cx="210312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C4E0"/>
              </a:buClr>
              <a:buSzPts val="800"/>
              <a:buFont typeface="Calibri"/>
              <a:buNone/>
            </a:pPr>
            <a:r>
              <a:rPr lang="en-US" sz="800" b="0" i="1" u="none" strike="noStrike" cap="none">
                <a:solidFill>
                  <a:srgbClr val="A8C4E0"/>
                </a:solidFill>
                <a:latin typeface="Calibri"/>
                <a:ea typeface="Calibri"/>
                <a:cs typeface="Calibri"/>
                <a:sym typeface="Calibri"/>
              </a:rPr>
              <a:t>Assure le bon fonctionnement et la longévité des équipements et infrastructures pétrolières.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9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p9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8 postes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9"/>
          <p:cNvSpPr/>
          <p:nvPr/>
        </p:nvSpPr>
        <p:spPr>
          <a:xfrm>
            <a:off x="2377440" y="0"/>
            <a:ext cx="6766560" cy="73152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9" name="Google Shape;579;p9"/>
          <p:cNvSpPr/>
          <p:nvPr/>
        </p:nvSpPr>
        <p:spPr>
          <a:xfrm>
            <a:off x="2514600" y="109728"/>
            <a:ext cx="6492240" cy="347472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0" name="Google Shape;580;p9"/>
          <p:cNvSpPr/>
          <p:nvPr/>
        </p:nvSpPr>
        <p:spPr>
          <a:xfrm>
            <a:off x="2587752" y="109728"/>
            <a:ext cx="27432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INTITULÉ DU POSTE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9"/>
          <p:cNvSpPr/>
          <p:nvPr/>
        </p:nvSpPr>
        <p:spPr>
          <a:xfrm>
            <a:off x="5367528" y="109728"/>
            <a:ext cx="146304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FORMATION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9"/>
          <p:cNvSpPr/>
          <p:nvPr/>
        </p:nvSpPr>
        <p:spPr>
          <a:xfrm>
            <a:off x="6867144" y="109728"/>
            <a:ext cx="219456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DESCRIPTION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83" name="Google Shape;583;p9"/>
          <p:cNvCxnSpPr/>
          <p:nvPr/>
        </p:nvCxnSpPr>
        <p:spPr>
          <a:xfrm>
            <a:off x="5349240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84" name="Google Shape;584;p9"/>
          <p:cNvCxnSpPr/>
          <p:nvPr/>
        </p:nvCxnSpPr>
        <p:spPr>
          <a:xfrm>
            <a:off x="6848856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5" name="Google Shape;585;p9"/>
          <p:cNvSpPr/>
          <p:nvPr/>
        </p:nvSpPr>
        <p:spPr>
          <a:xfrm>
            <a:off x="2514600" y="457200"/>
            <a:ext cx="6492240" cy="568643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9"/>
          <p:cNvSpPr/>
          <p:nvPr/>
        </p:nvSpPr>
        <p:spPr>
          <a:xfrm>
            <a:off x="2551176" y="704945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9"/>
          <p:cNvSpPr/>
          <p:nvPr/>
        </p:nvSpPr>
        <p:spPr>
          <a:xfrm>
            <a:off x="2660904" y="457200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en intégrité des équipements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88" name="Google Shape;588;p9"/>
          <p:cNvCxnSpPr/>
          <p:nvPr/>
        </p:nvCxnSpPr>
        <p:spPr>
          <a:xfrm>
            <a:off x="5349240" y="457200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9" name="Google Shape;589;p9"/>
          <p:cNvSpPr/>
          <p:nvPr/>
        </p:nvSpPr>
        <p:spPr>
          <a:xfrm>
            <a:off x="5385816" y="457200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Mécanique/Matériaux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90" name="Google Shape;590;p9"/>
          <p:cNvCxnSpPr/>
          <p:nvPr/>
        </p:nvCxnSpPr>
        <p:spPr>
          <a:xfrm>
            <a:off x="6848856" y="457200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91" name="Google Shape;591;p9"/>
          <p:cNvSpPr/>
          <p:nvPr/>
        </p:nvSpPr>
        <p:spPr>
          <a:xfrm>
            <a:off x="6885432" y="457200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Évalue l'état des tuyauteries et équipements sous pression.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9"/>
          <p:cNvSpPr/>
          <p:nvPr/>
        </p:nvSpPr>
        <p:spPr>
          <a:xfrm>
            <a:off x="2514600" y="1025843"/>
            <a:ext cx="6492240" cy="56864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3" name="Google Shape;593;p9"/>
          <p:cNvSpPr/>
          <p:nvPr/>
        </p:nvSpPr>
        <p:spPr>
          <a:xfrm>
            <a:off x="2551176" y="1273588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4" name="Google Shape;594;p9"/>
          <p:cNvSpPr/>
          <p:nvPr/>
        </p:nvSpPr>
        <p:spPr>
          <a:xfrm>
            <a:off x="2660904" y="1025843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de maintenance mécanique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95" name="Google Shape;595;p9"/>
          <p:cNvCxnSpPr/>
          <p:nvPr/>
        </p:nvCxnSpPr>
        <p:spPr>
          <a:xfrm>
            <a:off x="5349240" y="1025843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96" name="Google Shape;596;p9"/>
          <p:cNvSpPr/>
          <p:nvPr/>
        </p:nvSpPr>
        <p:spPr>
          <a:xfrm>
            <a:off x="5385816" y="1025843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Génie mécanique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97" name="Google Shape;597;p9"/>
          <p:cNvCxnSpPr/>
          <p:nvPr/>
        </p:nvCxnSpPr>
        <p:spPr>
          <a:xfrm>
            <a:off x="6848856" y="1025843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98" name="Google Shape;598;p9"/>
          <p:cNvSpPr/>
          <p:nvPr/>
        </p:nvSpPr>
        <p:spPr>
          <a:xfrm>
            <a:off x="6885432" y="1025843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Planifie et supervise la maintenance préventive et corrective.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9"/>
          <p:cNvSpPr/>
          <p:nvPr/>
        </p:nvSpPr>
        <p:spPr>
          <a:xfrm>
            <a:off x="2514600" y="1594485"/>
            <a:ext cx="6492240" cy="568643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9"/>
          <p:cNvSpPr/>
          <p:nvPr/>
        </p:nvSpPr>
        <p:spPr>
          <a:xfrm>
            <a:off x="2551176" y="1842230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1" name="Google Shape;601;p9"/>
          <p:cNvSpPr/>
          <p:nvPr/>
        </p:nvSpPr>
        <p:spPr>
          <a:xfrm>
            <a:off x="2660904" y="1594485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en fiabilité (RAM/RCM)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02" name="Google Shape;602;p9"/>
          <p:cNvCxnSpPr/>
          <p:nvPr/>
        </p:nvCxnSpPr>
        <p:spPr>
          <a:xfrm>
            <a:off x="5349240" y="1594485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03" name="Google Shape;603;p9"/>
          <p:cNvSpPr/>
          <p:nvPr/>
        </p:nvSpPr>
        <p:spPr>
          <a:xfrm>
            <a:off x="5385816" y="1594485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Mécanique/Systèmes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04" name="Google Shape;604;p9"/>
          <p:cNvCxnSpPr/>
          <p:nvPr/>
        </p:nvCxnSpPr>
        <p:spPr>
          <a:xfrm>
            <a:off x="6848856" y="1594485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05" name="Google Shape;605;p9"/>
          <p:cNvSpPr/>
          <p:nvPr/>
        </p:nvSpPr>
        <p:spPr>
          <a:xfrm>
            <a:off x="6885432" y="1594485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Améliore la disponibilité des équipements via l'analyse RAM.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p9"/>
          <p:cNvSpPr/>
          <p:nvPr/>
        </p:nvSpPr>
        <p:spPr>
          <a:xfrm>
            <a:off x="2514600" y="2163127"/>
            <a:ext cx="6492240" cy="56864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9"/>
          <p:cNvSpPr/>
          <p:nvPr/>
        </p:nvSpPr>
        <p:spPr>
          <a:xfrm>
            <a:off x="2551176" y="2410873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9"/>
          <p:cNvSpPr/>
          <p:nvPr/>
        </p:nvSpPr>
        <p:spPr>
          <a:xfrm>
            <a:off x="2660904" y="2163127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électrique (E&amp;I)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09" name="Google Shape;609;p9"/>
          <p:cNvCxnSpPr/>
          <p:nvPr/>
        </p:nvCxnSpPr>
        <p:spPr>
          <a:xfrm>
            <a:off x="5349240" y="2163127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10" name="Google Shape;610;p9"/>
          <p:cNvSpPr/>
          <p:nvPr/>
        </p:nvSpPr>
        <p:spPr>
          <a:xfrm>
            <a:off x="5385816" y="2163127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Électrotechnique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11" name="Google Shape;611;p9"/>
          <p:cNvCxnSpPr/>
          <p:nvPr/>
        </p:nvCxnSpPr>
        <p:spPr>
          <a:xfrm>
            <a:off x="6848856" y="2163127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12" name="Google Shape;612;p9"/>
          <p:cNvSpPr/>
          <p:nvPr/>
        </p:nvSpPr>
        <p:spPr>
          <a:xfrm>
            <a:off x="6885432" y="2163127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Conçoit et maintient les systèmes électriques haute tension.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9"/>
          <p:cNvSpPr/>
          <p:nvPr/>
        </p:nvSpPr>
        <p:spPr>
          <a:xfrm>
            <a:off x="2514600" y="2731770"/>
            <a:ext cx="6492240" cy="568643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9"/>
          <p:cNvSpPr/>
          <p:nvPr/>
        </p:nvSpPr>
        <p:spPr>
          <a:xfrm>
            <a:off x="2551176" y="2979515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9"/>
          <p:cNvSpPr/>
          <p:nvPr/>
        </p:nvSpPr>
        <p:spPr>
          <a:xfrm>
            <a:off x="2660904" y="2731770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en automatisation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16" name="Google Shape;616;p9"/>
          <p:cNvCxnSpPr/>
          <p:nvPr/>
        </p:nvCxnSpPr>
        <p:spPr>
          <a:xfrm>
            <a:off x="5349240" y="2731770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17" name="Google Shape;617;p9"/>
          <p:cNvSpPr/>
          <p:nvPr/>
        </p:nvSpPr>
        <p:spPr>
          <a:xfrm>
            <a:off x="5385816" y="2731770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Automatique/Info ind.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18" name="Google Shape;618;p9"/>
          <p:cNvCxnSpPr/>
          <p:nvPr/>
        </p:nvCxnSpPr>
        <p:spPr>
          <a:xfrm>
            <a:off x="6848856" y="2731770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19" name="Google Shape;619;p9"/>
          <p:cNvSpPr/>
          <p:nvPr/>
        </p:nvSpPr>
        <p:spPr>
          <a:xfrm>
            <a:off x="6885432" y="2731770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Développe et maintient les systèmes DCS, SCADA, SIS.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9"/>
          <p:cNvSpPr/>
          <p:nvPr/>
        </p:nvSpPr>
        <p:spPr>
          <a:xfrm>
            <a:off x="2514600" y="3300413"/>
            <a:ext cx="6492240" cy="56864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9"/>
          <p:cNvSpPr/>
          <p:nvPr/>
        </p:nvSpPr>
        <p:spPr>
          <a:xfrm>
            <a:off x="2551176" y="3548158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9"/>
          <p:cNvSpPr/>
          <p:nvPr/>
        </p:nvSpPr>
        <p:spPr>
          <a:xfrm>
            <a:off x="2660904" y="3300413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Inspecteur NDT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23" name="Google Shape;623;p9"/>
          <p:cNvCxnSpPr/>
          <p:nvPr/>
        </p:nvCxnSpPr>
        <p:spPr>
          <a:xfrm>
            <a:off x="5349240" y="3300413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4" name="Google Shape;624;p9"/>
          <p:cNvSpPr/>
          <p:nvPr/>
        </p:nvSpPr>
        <p:spPr>
          <a:xfrm>
            <a:off x="5385816" y="3300413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Bac+3 + certifs COFREND/ASNT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25" name="Google Shape;625;p9"/>
          <p:cNvCxnSpPr/>
          <p:nvPr/>
        </p:nvCxnSpPr>
        <p:spPr>
          <a:xfrm>
            <a:off x="6848856" y="3300413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6" name="Google Shape;626;p9"/>
          <p:cNvSpPr/>
          <p:nvPr/>
        </p:nvSpPr>
        <p:spPr>
          <a:xfrm>
            <a:off x="6885432" y="3300413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Réalise les inspections par ultrasons et radiographie.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p9"/>
          <p:cNvSpPr/>
          <p:nvPr/>
        </p:nvSpPr>
        <p:spPr>
          <a:xfrm>
            <a:off x="2514600" y="3869055"/>
            <a:ext cx="6492240" cy="568643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" name="Google Shape;628;p9"/>
          <p:cNvSpPr/>
          <p:nvPr/>
        </p:nvSpPr>
        <p:spPr>
          <a:xfrm>
            <a:off x="2551176" y="4116800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9" name="Google Shape;629;p9"/>
          <p:cNvSpPr/>
          <p:nvPr/>
        </p:nvSpPr>
        <p:spPr>
          <a:xfrm>
            <a:off x="2660904" y="3869055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Planificateur CMMS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30" name="Google Shape;630;p9"/>
          <p:cNvCxnSpPr/>
          <p:nvPr/>
        </p:nvCxnSpPr>
        <p:spPr>
          <a:xfrm>
            <a:off x="5349240" y="3869055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1" name="Google Shape;631;p9"/>
          <p:cNvSpPr/>
          <p:nvPr/>
        </p:nvSpPr>
        <p:spPr>
          <a:xfrm>
            <a:off x="5385816" y="3869055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Bac+3 à Bac+5 Maintenance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32" name="Google Shape;632;p9"/>
          <p:cNvCxnSpPr/>
          <p:nvPr/>
        </p:nvCxnSpPr>
        <p:spPr>
          <a:xfrm>
            <a:off x="6848856" y="3869055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3" name="Google Shape;633;p9"/>
          <p:cNvSpPr/>
          <p:nvPr/>
        </p:nvSpPr>
        <p:spPr>
          <a:xfrm>
            <a:off x="6885432" y="3869055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Gère la GMAO (SAP PM, MAXIMO), planifie les arrêts.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9"/>
          <p:cNvSpPr/>
          <p:nvPr/>
        </p:nvSpPr>
        <p:spPr>
          <a:xfrm>
            <a:off x="2514600" y="4437697"/>
            <a:ext cx="6492240" cy="56864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9"/>
          <p:cNvSpPr/>
          <p:nvPr/>
        </p:nvSpPr>
        <p:spPr>
          <a:xfrm>
            <a:off x="2551176" y="4685443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9"/>
          <p:cNvSpPr/>
          <p:nvPr/>
        </p:nvSpPr>
        <p:spPr>
          <a:xfrm>
            <a:off x="2660904" y="4437697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Technicien I&amp;C / électrique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37" name="Google Shape;637;p9"/>
          <p:cNvCxnSpPr/>
          <p:nvPr/>
        </p:nvCxnSpPr>
        <p:spPr>
          <a:xfrm>
            <a:off x="5349240" y="4437697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8" name="Google Shape;638;p9"/>
          <p:cNvSpPr/>
          <p:nvPr/>
        </p:nvSpPr>
        <p:spPr>
          <a:xfrm>
            <a:off x="5385816" y="4437697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BTS/DUT Instrumentation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39" name="Google Shape;639;p9"/>
          <p:cNvCxnSpPr/>
          <p:nvPr/>
        </p:nvCxnSpPr>
        <p:spPr>
          <a:xfrm>
            <a:off x="6848856" y="4437697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40" name="Google Shape;640;p9"/>
          <p:cNvSpPr/>
          <p:nvPr/>
        </p:nvSpPr>
        <p:spPr>
          <a:xfrm>
            <a:off x="6885432" y="4437697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Installe, calibre et maintient les capteurs et boucles de régulation.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9"/>
          <p:cNvSpPr/>
          <p:nvPr/>
        </p:nvSpPr>
        <p:spPr>
          <a:xfrm>
            <a:off x="2377440" y="5001768"/>
            <a:ext cx="6766560" cy="141732"/>
          </a:xfrm>
          <a:prstGeom prst="rect">
            <a:avLst/>
          </a:prstGeom>
          <a:solidFill>
            <a:srgbClr val="F4F6F9"/>
          </a:solidFill>
          <a:ln w="12700" cap="flat" cmpd="sng">
            <a:solidFill>
              <a:srgbClr val="F4F6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9"/>
          <p:cNvSpPr/>
          <p:nvPr/>
        </p:nvSpPr>
        <p:spPr>
          <a:xfrm>
            <a:off x="2514600" y="5001768"/>
            <a:ext cx="640080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Salon des Métiers du Pétrole et du Gaz  |  Gabon, oui tu peux  |  Juin 2026  |  Direction Générale du Contenu Local (DGCL)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p9"/>
          <p:cNvSpPr/>
          <p:nvPr/>
        </p:nvSpPr>
        <p:spPr>
          <a:xfrm>
            <a:off x="8549640" y="5001768"/>
            <a:ext cx="50292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650"/>
              <a:buFont typeface="Calibri"/>
              <a:buNone/>
            </a:pPr>
            <a:r>
              <a:rPr lang="en-US" sz="65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9 / 18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0">
        <p:fade/>
      </p:transition>
    </mc:Choice>
    <mc:Fallback>
      <p:transition spd="med" advClick="0" advTm="3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10"/>
          <p:cNvSpPr/>
          <p:nvPr/>
        </p:nvSpPr>
        <p:spPr>
          <a:xfrm>
            <a:off x="0" y="0"/>
            <a:ext cx="2377440" cy="5143500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" name="Google Shape;650;p1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1" name="Google Shape;651;p10"/>
          <p:cNvSpPr/>
          <p:nvPr/>
        </p:nvSpPr>
        <p:spPr>
          <a:xfrm>
            <a:off x="109728" y="228600"/>
            <a:ext cx="2267712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4800"/>
              <a:buFont typeface="Calibri"/>
              <a:buNone/>
            </a:pPr>
            <a:r>
              <a:rPr lang="en-US" sz="48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08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2" name="Google Shape;652;p10"/>
          <p:cNvSpPr/>
          <p:nvPr/>
        </p:nvSpPr>
        <p:spPr>
          <a:xfrm>
            <a:off x="164592" y="914400"/>
            <a:ext cx="210312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PIPELINES &amp; TRANSPORT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3" name="Google Shape;653;p10"/>
          <p:cNvSpPr/>
          <p:nvPr/>
        </p:nvSpPr>
        <p:spPr>
          <a:xfrm>
            <a:off x="164592" y="2103120"/>
            <a:ext cx="210312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C4E0"/>
              </a:buClr>
              <a:buSzPts val="800"/>
              <a:buFont typeface="Calibri"/>
              <a:buNone/>
            </a:pPr>
            <a:r>
              <a:rPr lang="en-US" sz="800" b="0" i="1" u="none" strike="noStrike" cap="none">
                <a:solidFill>
                  <a:srgbClr val="A8C4E0"/>
                </a:solidFill>
                <a:latin typeface="Calibri"/>
                <a:ea typeface="Calibri"/>
                <a:cs typeface="Calibri"/>
                <a:sym typeface="Calibri"/>
              </a:rPr>
              <a:t>Conçoit, construit, exploite et assure l'intégrité des réseaux de transport d'hydrocarbures.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p10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p10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6 postes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10"/>
          <p:cNvSpPr/>
          <p:nvPr/>
        </p:nvSpPr>
        <p:spPr>
          <a:xfrm>
            <a:off x="2377440" y="0"/>
            <a:ext cx="6766560" cy="73152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p10"/>
          <p:cNvSpPr/>
          <p:nvPr/>
        </p:nvSpPr>
        <p:spPr>
          <a:xfrm>
            <a:off x="2514600" y="109728"/>
            <a:ext cx="6492240" cy="347472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p10"/>
          <p:cNvSpPr/>
          <p:nvPr/>
        </p:nvSpPr>
        <p:spPr>
          <a:xfrm>
            <a:off x="2587752" y="109728"/>
            <a:ext cx="27432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INTITULÉ DU POSTE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p10"/>
          <p:cNvSpPr/>
          <p:nvPr/>
        </p:nvSpPr>
        <p:spPr>
          <a:xfrm>
            <a:off x="5367528" y="109728"/>
            <a:ext cx="146304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FORMATION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10"/>
          <p:cNvSpPr/>
          <p:nvPr/>
        </p:nvSpPr>
        <p:spPr>
          <a:xfrm>
            <a:off x="6867144" y="109728"/>
            <a:ext cx="219456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DESCRIPTION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61" name="Google Shape;661;p10"/>
          <p:cNvCxnSpPr/>
          <p:nvPr/>
        </p:nvCxnSpPr>
        <p:spPr>
          <a:xfrm>
            <a:off x="5349240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62" name="Google Shape;662;p10"/>
          <p:cNvCxnSpPr/>
          <p:nvPr/>
        </p:nvCxnSpPr>
        <p:spPr>
          <a:xfrm>
            <a:off x="6848856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3" name="Google Shape;663;p10"/>
          <p:cNvSpPr/>
          <p:nvPr/>
        </p:nvSpPr>
        <p:spPr>
          <a:xfrm>
            <a:off x="2514600" y="457200"/>
            <a:ext cx="6492240" cy="758190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10"/>
          <p:cNvSpPr/>
          <p:nvPr/>
        </p:nvSpPr>
        <p:spPr>
          <a:xfrm>
            <a:off x="2551176" y="799719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10"/>
          <p:cNvSpPr/>
          <p:nvPr/>
        </p:nvSpPr>
        <p:spPr>
          <a:xfrm>
            <a:off x="2660904" y="457200"/>
            <a:ext cx="2651760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pipeline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66" name="Google Shape;666;p10"/>
          <p:cNvCxnSpPr/>
          <p:nvPr/>
        </p:nvCxnSpPr>
        <p:spPr>
          <a:xfrm>
            <a:off x="5349240" y="45720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7" name="Google Shape;667;p10"/>
          <p:cNvSpPr/>
          <p:nvPr/>
        </p:nvSpPr>
        <p:spPr>
          <a:xfrm>
            <a:off x="5385816" y="457200"/>
            <a:ext cx="144475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Génie civil/mécanique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68" name="Google Shape;668;p10"/>
          <p:cNvCxnSpPr/>
          <p:nvPr/>
        </p:nvCxnSpPr>
        <p:spPr>
          <a:xfrm>
            <a:off x="6848856" y="45720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9" name="Google Shape;669;p10"/>
          <p:cNvSpPr/>
          <p:nvPr/>
        </p:nvSpPr>
        <p:spPr>
          <a:xfrm>
            <a:off x="6885432" y="457200"/>
            <a:ext cx="217627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Conçoit les tracés, dimensionne et gère le cycle de vie des pipelines.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10"/>
          <p:cNvSpPr/>
          <p:nvPr/>
        </p:nvSpPr>
        <p:spPr>
          <a:xfrm>
            <a:off x="2514600" y="1215390"/>
            <a:ext cx="6492240" cy="75819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10"/>
          <p:cNvSpPr/>
          <p:nvPr/>
        </p:nvSpPr>
        <p:spPr>
          <a:xfrm>
            <a:off x="2551176" y="1557909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" name="Google Shape;672;p10"/>
          <p:cNvSpPr/>
          <p:nvPr/>
        </p:nvSpPr>
        <p:spPr>
          <a:xfrm>
            <a:off x="2660904" y="1215390"/>
            <a:ext cx="2651760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intégrité des pipelines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73" name="Google Shape;673;p10"/>
          <p:cNvCxnSpPr/>
          <p:nvPr/>
        </p:nvCxnSpPr>
        <p:spPr>
          <a:xfrm>
            <a:off x="5349240" y="121539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74" name="Google Shape;674;p10"/>
          <p:cNvSpPr/>
          <p:nvPr/>
        </p:nvSpPr>
        <p:spPr>
          <a:xfrm>
            <a:off x="5385816" y="1215390"/>
            <a:ext cx="144475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Mécanique/Matériaux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75" name="Google Shape;675;p10"/>
          <p:cNvCxnSpPr/>
          <p:nvPr/>
        </p:nvCxnSpPr>
        <p:spPr>
          <a:xfrm>
            <a:off x="6848856" y="121539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76" name="Google Shape;676;p10"/>
          <p:cNvSpPr/>
          <p:nvPr/>
        </p:nvSpPr>
        <p:spPr>
          <a:xfrm>
            <a:off x="6885432" y="1215390"/>
            <a:ext cx="217627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Évalue l'état des pipelines via ILI et analyses de risques.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7" name="Google Shape;677;p10"/>
          <p:cNvSpPr/>
          <p:nvPr/>
        </p:nvSpPr>
        <p:spPr>
          <a:xfrm>
            <a:off x="2514600" y="1973580"/>
            <a:ext cx="6492240" cy="758190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" name="Google Shape;678;p10"/>
          <p:cNvSpPr/>
          <p:nvPr/>
        </p:nvSpPr>
        <p:spPr>
          <a:xfrm>
            <a:off x="2551176" y="2316099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9" name="Google Shape;679;p10"/>
          <p:cNvSpPr/>
          <p:nvPr/>
        </p:nvSpPr>
        <p:spPr>
          <a:xfrm>
            <a:off x="2660904" y="1973580"/>
            <a:ext cx="2651760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en construction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80" name="Google Shape;680;p10"/>
          <p:cNvCxnSpPr/>
          <p:nvPr/>
        </p:nvCxnSpPr>
        <p:spPr>
          <a:xfrm>
            <a:off x="5349240" y="197358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81" name="Google Shape;681;p10"/>
          <p:cNvSpPr/>
          <p:nvPr/>
        </p:nvSpPr>
        <p:spPr>
          <a:xfrm>
            <a:off x="5385816" y="1973580"/>
            <a:ext cx="144475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Génie civil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82" name="Google Shape;682;p10"/>
          <p:cNvCxnSpPr/>
          <p:nvPr/>
        </p:nvCxnSpPr>
        <p:spPr>
          <a:xfrm>
            <a:off x="6848856" y="197358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83" name="Google Shape;683;p10"/>
          <p:cNvSpPr/>
          <p:nvPr/>
        </p:nvSpPr>
        <p:spPr>
          <a:xfrm>
            <a:off x="6885432" y="1973580"/>
            <a:ext cx="217627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Supervise la construction, le soudage et la mise en service.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10"/>
          <p:cNvSpPr/>
          <p:nvPr/>
        </p:nvSpPr>
        <p:spPr>
          <a:xfrm>
            <a:off x="2514600" y="2731770"/>
            <a:ext cx="6492240" cy="75819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10"/>
          <p:cNvSpPr/>
          <p:nvPr/>
        </p:nvSpPr>
        <p:spPr>
          <a:xfrm>
            <a:off x="2551176" y="3074289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6" name="Google Shape;686;p10"/>
          <p:cNvSpPr/>
          <p:nvPr/>
        </p:nvSpPr>
        <p:spPr>
          <a:xfrm>
            <a:off x="2660904" y="2731770"/>
            <a:ext cx="2651760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Dispatcher / centre de contrôle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87" name="Google Shape;687;p10"/>
          <p:cNvCxnSpPr/>
          <p:nvPr/>
        </p:nvCxnSpPr>
        <p:spPr>
          <a:xfrm>
            <a:off x="5349240" y="273177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88" name="Google Shape;688;p10"/>
          <p:cNvSpPr/>
          <p:nvPr/>
        </p:nvSpPr>
        <p:spPr>
          <a:xfrm>
            <a:off x="5385816" y="2731770"/>
            <a:ext cx="144475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Bac+3 + formation spécialisée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89" name="Google Shape;689;p10"/>
          <p:cNvCxnSpPr/>
          <p:nvPr/>
        </p:nvCxnSpPr>
        <p:spPr>
          <a:xfrm>
            <a:off x="6848856" y="273177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90" name="Google Shape;690;p10"/>
          <p:cNvSpPr/>
          <p:nvPr/>
        </p:nvSpPr>
        <p:spPr>
          <a:xfrm>
            <a:off x="6885432" y="2731770"/>
            <a:ext cx="217627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Surveille et contrôle en temps réel les flux dans les réseaux.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1" name="Google Shape;691;p10"/>
          <p:cNvSpPr/>
          <p:nvPr/>
        </p:nvSpPr>
        <p:spPr>
          <a:xfrm>
            <a:off x="2514600" y="3489960"/>
            <a:ext cx="6492240" cy="758190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10"/>
          <p:cNvSpPr/>
          <p:nvPr/>
        </p:nvSpPr>
        <p:spPr>
          <a:xfrm>
            <a:off x="2551176" y="3832479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10"/>
          <p:cNvSpPr/>
          <p:nvPr/>
        </p:nvSpPr>
        <p:spPr>
          <a:xfrm>
            <a:off x="2660904" y="3489960"/>
            <a:ext cx="2651760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Spécialiste protection cathodique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94" name="Google Shape;694;p10"/>
          <p:cNvCxnSpPr/>
          <p:nvPr/>
        </p:nvCxnSpPr>
        <p:spPr>
          <a:xfrm>
            <a:off x="5349240" y="348996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95" name="Google Shape;695;p10"/>
          <p:cNvSpPr/>
          <p:nvPr/>
        </p:nvSpPr>
        <p:spPr>
          <a:xfrm>
            <a:off x="5385816" y="3489960"/>
            <a:ext cx="144475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Bac+3 à Bac+5 Électrochimie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96" name="Google Shape;696;p10"/>
          <p:cNvCxnSpPr/>
          <p:nvPr/>
        </p:nvCxnSpPr>
        <p:spPr>
          <a:xfrm>
            <a:off x="6848856" y="348996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97" name="Google Shape;697;p10"/>
          <p:cNvSpPr/>
          <p:nvPr/>
        </p:nvSpPr>
        <p:spPr>
          <a:xfrm>
            <a:off x="6885432" y="3489960"/>
            <a:ext cx="217627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Installe et surveille les systèmes de protection cathodique.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8" name="Google Shape;698;p10"/>
          <p:cNvSpPr/>
          <p:nvPr/>
        </p:nvSpPr>
        <p:spPr>
          <a:xfrm>
            <a:off x="2514600" y="4248150"/>
            <a:ext cx="6492240" cy="75819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10"/>
          <p:cNvSpPr/>
          <p:nvPr/>
        </p:nvSpPr>
        <p:spPr>
          <a:xfrm>
            <a:off x="2551176" y="4590669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0" name="Google Shape;700;p10"/>
          <p:cNvSpPr/>
          <p:nvPr/>
        </p:nvSpPr>
        <p:spPr>
          <a:xfrm>
            <a:off x="2660904" y="4248150"/>
            <a:ext cx="2651760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Spécialiste leak detection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01" name="Google Shape;701;p10"/>
          <p:cNvCxnSpPr/>
          <p:nvPr/>
        </p:nvCxnSpPr>
        <p:spPr>
          <a:xfrm>
            <a:off x="5349240" y="424815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02" name="Google Shape;702;p10"/>
          <p:cNvSpPr/>
          <p:nvPr/>
        </p:nvSpPr>
        <p:spPr>
          <a:xfrm>
            <a:off x="5385816" y="4248150"/>
            <a:ext cx="144475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Informatique/Instr.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03" name="Google Shape;703;p10"/>
          <p:cNvCxnSpPr/>
          <p:nvPr/>
        </p:nvCxnSpPr>
        <p:spPr>
          <a:xfrm>
            <a:off x="6848856" y="424815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04" name="Google Shape;704;p10"/>
          <p:cNvSpPr/>
          <p:nvPr/>
        </p:nvSpPr>
        <p:spPr>
          <a:xfrm>
            <a:off x="6885432" y="4248150"/>
            <a:ext cx="217627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Développe et opère les systèmes de détection de fuites.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5" name="Google Shape;705;p10"/>
          <p:cNvSpPr/>
          <p:nvPr/>
        </p:nvSpPr>
        <p:spPr>
          <a:xfrm>
            <a:off x="2377440" y="5001768"/>
            <a:ext cx="6766560" cy="141732"/>
          </a:xfrm>
          <a:prstGeom prst="rect">
            <a:avLst/>
          </a:prstGeom>
          <a:solidFill>
            <a:srgbClr val="F4F6F9"/>
          </a:solidFill>
          <a:ln w="12700" cap="flat" cmpd="sng">
            <a:solidFill>
              <a:srgbClr val="F4F6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10"/>
          <p:cNvSpPr/>
          <p:nvPr/>
        </p:nvSpPr>
        <p:spPr>
          <a:xfrm>
            <a:off x="2514600" y="5001768"/>
            <a:ext cx="640080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Salon des Métiers du Pétrole et du Gaz  |  Gabon, oui tu peux  |  Juin 2026  |  Direction Générale du Contenu Local (DGCL)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7" name="Google Shape;707;p10"/>
          <p:cNvSpPr/>
          <p:nvPr/>
        </p:nvSpPr>
        <p:spPr>
          <a:xfrm>
            <a:off x="8549640" y="5001768"/>
            <a:ext cx="50292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650"/>
              <a:buFont typeface="Calibri"/>
              <a:buNone/>
            </a:pPr>
            <a:r>
              <a:rPr lang="en-US" sz="65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10 / 18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0">
        <p:fade/>
      </p:transition>
    </mc:Choice>
    <mc:Fallback>
      <p:transition spd="med" advClick="0" advTm="3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11"/>
          <p:cNvSpPr/>
          <p:nvPr/>
        </p:nvSpPr>
        <p:spPr>
          <a:xfrm>
            <a:off x="0" y="0"/>
            <a:ext cx="2377440" cy="5143500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11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Google Shape;715;p11"/>
          <p:cNvSpPr/>
          <p:nvPr/>
        </p:nvSpPr>
        <p:spPr>
          <a:xfrm>
            <a:off x="109728" y="228600"/>
            <a:ext cx="2267712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4800"/>
              <a:buFont typeface="Calibri"/>
              <a:buNone/>
            </a:pPr>
            <a:r>
              <a:rPr lang="en-US" sz="48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09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6" name="Google Shape;716;p11"/>
          <p:cNvSpPr/>
          <p:nvPr/>
        </p:nvSpPr>
        <p:spPr>
          <a:xfrm>
            <a:off x="164592" y="914400"/>
            <a:ext cx="210312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HSE — HYGIÈNE, SÉCURITÉ, ENVIRONNEMENT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7" name="Google Shape;717;p11"/>
          <p:cNvSpPr/>
          <p:nvPr/>
        </p:nvSpPr>
        <p:spPr>
          <a:xfrm>
            <a:off x="164592" y="2103120"/>
            <a:ext cx="210312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C4E0"/>
              </a:buClr>
              <a:buSzPts val="800"/>
              <a:buFont typeface="Calibri"/>
              <a:buNone/>
            </a:pPr>
            <a:r>
              <a:rPr lang="en-US" sz="800" b="0" i="1" u="none" strike="noStrike" cap="none">
                <a:solidFill>
                  <a:srgbClr val="A8C4E0"/>
                </a:solidFill>
                <a:latin typeface="Calibri"/>
                <a:ea typeface="Calibri"/>
                <a:cs typeface="Calibri"/>
                <a:sym typeface="Calibri"/>
              </a:rPr>
              <a:t>Protège les personnes, les biens et l'environnement dans toutes les activités de l'industrie pétrolière.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11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11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8 postes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p11"/>
          <p:cNvSpPr/>
          <p:nvPr/>
        </p:nvSpPr>
        <p:spPr>
          <a:xfrm>
            <a:off x="2377440" y="0"/>
            <a:ext cx="6766560" cy="73152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1" name="Google Shape;721;p11"/>
          <p:cNvSpPr/>
          <p:nvPr/>
        </p:nvSpPr>
        <p:spPr>
          <a:xfrm>
            <a:off x="2514600" y="109728"/>
            <a:ext cx="6492240" cy="347472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2" name="Google Shape;722;p11"/>
          <p:cNvSpPr/>
          <p:nvPr/>
        </p:nvSpPr>
        <p:spPr>
          <a:xfrm>
            <a:off x="2587752" y="109728"/>
            <a:ext cx="27432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INTITULÉ DU POSTE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3" name="Google Shape;723;p11"/>
          <p:cNvSpPr/>
          <p:nvPr/>
        </p:nvSpPr>
        <p:spPr>
          <a:xfrm>
            <a:off x="5367528" y="109728"/>
            <a:ext cx="146304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FORMATION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4" name="Google Shape;724;p11"/>
          <p:cNvSpPr/>
          <p:nvPr/>
        </p:nvSpPr>
        <p:spPr>
          <a:xfrm>
            <a:off x="6867144" y="109728"/>
            <a:ext cx="219456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DESCRIPTION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25" name="Google Shape;725;p11"/>
          <p:cNvCxnSpPr/>
          <p:nvPr/>
        </p:nvCxnSpPr>
        <p:spPr>
          <a:xfrm>
            <a:off x="5349240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26" name="Google Shape;726;p11"/>
          <p:cNvCxnSpPr/>
          <p:nvPr/>
        </p:nvCxnSpPr>
        <p:spPr>
          <a:xfrm>
            <a:off x="6848856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27" name="Google Shape;727;p11"/>
          <p:cNvSpPr/>
          <p:nvPr/>
        </p:nvSpPr>
        <p:spPr>
          <a:xfrm>
            <a:off x="2514600" y="457200"/>
            <a:ext cx="6492240" cy="568643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8" name="Google Shape;728;p11"/>
          <p:cNvSpPr/>
          <p:nvPr/>
        </p:nvSpPr>
        <p:spPr>
          <a:xfrm>
            <a:off x="2551176" y="704945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9" name="Google Shape;729;p11"/>
          <p:cNvSpPr/>
          <p:nvPr/>
        </p:nvSpPr>
        <p:spPr>
          <a:xfrm>
            <a:off x="2660904" y="457200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/ Manager HSE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30" name="Google Shape;730;p11"/>
          <p:cNvCxnSpPr/>
          <p:nvPr/>
        </p:nvCxnSpPr>
        <p:spPr>
          <a:xfrm>
            <a:off x="5349240" y="457200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31" name="Google Shape;731;p11"/>
          <p:cNvSpPr/>
          <p:nvPr/>
        </p:nvSpPr>
        <p:spPr>
          <a:xfrm>
            <a:off x="5385816" y="457200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HSE/Ingénierie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32" name="Google Shape;732;p11"/>
          <p:cNvCxnSpPr/>
          <p:nvPr/>
        </p:nvCxnSpPr>
        <p:spPr>
          <a:xfrm>
            <a:off x="6848856" y="457200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33" name="Google Shape;733;p11"/>
          <p:cNvSpPr/>
          <p:nvPr/>
        </p:nvSpPr>
        <p:spPr>
          <a:xfrm>
            <a:off x="6885432" y="457200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Développe et met en oeuvre le système de management HSE.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4" name="Google Shape;734;p11"/>
          <p:cNvSpPr/>
          <p:nvPr/>
        </p:nvSpPr>
        <p:spPr>
          <a:xfrm>
            <a:off x="2514600" y="1025843"/>
            <a:ext cx="6492240" cy="56864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11"/>
          <p:cNvSpPr/>
          <p:nvPr/>
        </p:nvSpPr>
        <p:spPr>
          <a:xfrm>
            <a:off x="2551176" y="1273588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6" name="Google Shape;736;p11"/>
          <p:cNvSpPr/>
          <p:nvPr/>
        </p:nvSpPr>
        <p:spPr>
          <a:xfrm>
            <a:off x="2660904" y="1025843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Responsable HSE de site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37" name="Google Shape;737;p11"/>
          <p:cNvCxnSpPr/>
          <p:nvPr/>
        </p:nvCxnSpPr>
        <p:spPr>
          <a:xfrm>
            <a:off x="5349240" y="1025843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38" name="Google Shape;738;p11"/>
          <p:cNvSpPr/>
          <p:nvPr/>
        </p:nvSpPr>
        <p:spPr>
          <a:xfrm>
            <a:off x="5385816" y="1025843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HSE + exp. terrain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39" name="Google Shape;739;p11"/>
          <p:cNvCxnSpPr/>
          <p:nvPr/>
        </p:nvCxnSpPr>
        <p:spPr>
          <a:xfrm>
            <a:off x="6848856" y="1025843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40" name="Google Shape;740;p11"/>
          <p:cNvSpPr/>
          <p:nvPr/>
        </p:nvSpPr>
        <p:spPr>
          <a:xfrm>
            <a:off x="6885432" y="1025843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Supervise l'application des procédures HSE sur le terrain.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1" name="Google Shape;741;p11"/>
          <p:cNvSpPr/>
          <p:nvPr/>
        </p:nvSpPr>
        <p:spPr>
          <a:xfrm>
            <a:off x="2514600" y="1594485"/>
            <a:ext cx="6492240" cy="568643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2" name="Google Shape;742;p11"/>
          <p:cNvSpPr/>
          <p:nvPr/>
        </p:nvSpPr>
        <p:spPr>
          <a:xfrm>
            <a:off x="2551176" y="1842230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3" name="Google Shape;743;p11"/>
          <p:cNvSpPr/>
          <p:nvPr/>
        </p:nvSpPr>
        <p:spPr>
          <a:xfrm>
            <a:off x="2660904" y="1594485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en évaluation des risques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44" name="Google Shape;744;p11"/>
          <p:cNvCxnSpPr/>
          <p:nvPr/>
        </p:nvCxnSpPr>
        <p:spPr>
          <a:xfrm>
            <a:off x="5349240" y="1594485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45" name="Google Shape;745;p11"/>
          <p:cNvSpPr/>
          <p:nvPr/>
        </p:nvSpPr>
        <p:spPr>
          <a:xfrm>
            <a:off x="5385816" y="1594485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HSE/Ingénierie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46" name="Google Shape;746;p11"/>
          <p:cNvCxnSpPr/>
          <p:nvPr/>
        </p:nvCxnSpPr>
        <p:spPr>
          <a:xfrm>
            <a:off x="6848856" y="1594485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47" name="Google Shape;747;p11"/>
          <p:cNvSpPr/>
          <p:nvPr/>
        </p:nvSpPr>
        <p:spPr>
          <a:xfrm>
            <a:off x="6885432" y="1594485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Réalise des études QRA, HAZOP, HAZID.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8" name="Google Shape;748;p11"/>
          <p:cNvSpPr/>
          <p:nvPr/>
        </p:nvSpPr>
        <p:spPr>
          <a:xfrm>
            <a:off x="2514600" y="2163127"/>
            <a:ext cx="6492240" cy="56864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9" name="Google Shape;749;p11"/>
          <p:cNvSpPr/>
          <p:nvPr/>
        </p:nvSpPr>
        <p:spPr>
          <a:xfrm>
            <a:off x="2551176" y="2410873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0" name="Google Shape;750;p11"/>
          <p:cNvSpPr/>
          <p:nvPr/>
        </p:nvSpPr>
        <p:spPr>
          <a:xfrm>
            <a:off x="2660904" y="2163127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Spécialiste incendie et explosion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51" name="Google Shape;751;p11"/>
          <p:cNvCxnSpPr/>
          <p:nvPr/>
        </p:nvCxnSpPr>
        <p:spPr>
          <a:xfrm>
            <a:off x="5349240" y="2163127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52" name="Google Shape;752;p11"/>
          <p:cNvSpPr/>
          <p:nvPr/>
        </p:nvSpPr>
        <p:spPr>
          <a:xfrm>
            <a:off x="5385816" y="2163127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Génie chimique/HSE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53" name="Google Shape;753;p11"/>
          <p:cNvCxnSpPr/>
          <p:nvPr/>
        </p:nvCxnSpPr>
        <p:spPr>
          <a:xfrm>
            <a:off x="6848856" y="2163127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54" name="Google Shape;754;p11"/>
          <p:cNvSpPr/>
          <p:nvPr/>
        </p:nvSpPr>
        <p:spPr>
          <a:xfrm>
            <a:off x="6885432" y="2163127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Conçoit les dispositifs de protection contre les incendies.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" name="Google Shape;755;p11"/>
          <p:cNvSpPr/>
          <p:nvPr/>
        </p:nvSpPr>
        <p:spPr>
          <a:xfrm>
            <a:off x="2514600" y="2731770"/>
            <a:ext cx="6492240" cy="568643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6" name="Google Shape;756;p11"/>
          <p:cNvSpPr/>
          <p:nvPr/>
        </p:nvSpPr>
        <p:spPr>
          <a:xfrm>
            <a:off x="2551176" y="2979515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7" name="Google Shape;757;p11"/>
          <p:cNvSpPr/>
          <p:nvPr/>
        </p:nvSpPr>
        <p:spPr>
          <a:xfrm>
            <a:off x="2660904" y="2731770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Responsable environnement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58" name="Google Shape;758;p11"/>
          <p:cNvCxnSpPr/>
          <p:nvPr/>
        </p:nvCxnSpPr>
        <p:spPr>
          <a:xfrm>
            <a:off x="5349240" y="2731770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59" name="Google Shape;759;p11"/>
          <p:cNvSpPr/>
          <p:nvPr/>
        </p:nvSpPr>
        <p:spPr>
          <a:xfrm>
            <a:off x="5385816" y="2731770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Sciences de l'env.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60" name="Google Shape;760;p11"/>
          <p:cNvCxnSpPr/>
          <p:nvPr/>
        </p:nvCxnSpPr>
        <p:spPr>
          <a:xfrm>
            <a:off x="6848856" y="2731770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61" name="Google Shape;761;p11"/>
          <p:cNvSpPr/>
          <p:nvPr/>
        </p:nvSpPr>
        <p:spPr>
          <a:xfrm>
            <a:off x="6885432" y="2731770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Surveille les impacts environnementaux, gère les déversements.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2" name="Google Shape;762;p11"/>
          <p:cNvSpPr/>
          <p:nvPr/>
        </p:nvSpPr>
        <p:spPr>
          <a:xfrm>
            <a:off x="2514600" y="3300413"/>
            <a:ext cx="6492240" cy="56864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3" name="Google Shape;763;p11"/>
          <p:cNvSpPr/>
          <p:nvPr/>
        </p:nvSpPr>
        <p:spPr>
          <a:xfrm>
            <a:off x="2551176" y="3548158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4" name="Google Shape;764;p11"/>
          <p:cNvSpPr/>
          <p:nvPr/>
        </p:nvSpPr>
        <p:spPr>
          <a:xfrm>
            <a:off x="2660904" y="3300413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sécurité des procédés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65" name="Google Shape;765;p11"/>
          <p:cNvCxnSpPr/>
          <p:nvPr/>
        </p:nvCxnSpPr>
        <p:spPr>
          <a:xfrm>
            <a:off x="5349240" y="3300413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66" name="Google Shape;766;p11"/>
          <p:cNvSpPr/>
          <p:nvPr/>
        </p:nvSpPr>
        <p:spPr>
          <a:xfrm>
            <a:off x="5385816" y="3300413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Génie chimique/HSE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67" name="Google Shape;767;p11"/>
          <p:cNvCxnSpPr/>
          <p:nvPr/>
        </p:nvCxnSpPr>
        <p:spPr>
          <a:xfrm>
            <a:off x="6848856" y="3300413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68" name="Google Shape;768;p11"/>
          <p:cNvSpPr/>
          <p:nvPr/>
        </p:nvSpPr>
        <p:spPr>
          <a:xfrm>
            <a:off x="6885432" y="3300413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Pilote les études de barrières de sécurité (bow-tie).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9" name="Google Shape;769;p11"/>
          <p:cNvSpPr/>
          <p:nvPr/>
        </p:nvSpPr>
        <p:spPr>
          <a:xfrm>
            <a:off x="2514600" y="3869055"/>
            <a:ext cx="6492240" cy="568643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0" name="Google Shape;770;p11"/>
          <p:cNvSpPr/>
          <p:nvPr/>
        </p:nvSpPr>
        <p:spPr>
          <a:xfrm>
            <a:off x="2551176" y="4116800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1" name="Google Shape;771;p11"/>
          <p:cNvSpPr/>
          <p:nvPr/>
        </p:nvSpPr>
        <p:spPr>
          <a:xfrm>
            <a:off x="2660904" y="3869055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Agent HSE de terrain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72" name="Google Shape;772;p11"/>
          <p:cNvCxnSpPr/>
          <p:nvPr/>
        </p:nvCxnSpPr>
        <p:spPr>
          <a:xfrm>
            <a:off x="5349240" y="3869055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73" name="Google Shape;773;p11"/>
          <p:cNvSpPr/>
          <p:nvPr/>
        </p:nvSpPr>
        <p:spPr>
          <a:xfrm>
            <a:off x="5385816" y="3869055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Bac+3 HSE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74" name="Google Shape;774;p11"/>
          <p:cNvCxnSpPr/>
          <p:nvPr/>
        </p:nvCxnSpPr>
        <p:spPr>
          <a:xfrm>
            <a:off x="6848856" y="3869055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75" name="Google Shape;775;p11"/>
          <p:cNvSpPr/>
          <p:nvPr/>
        </p:nvSpPr>
        <p:spPr>
          <a:xfrm>
            <a:off x="6885432" y="3869055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Effectue les inspections, gère les permis de travail.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6" name="Google Shape;776;p11"/>
          <p:cNvSpPr/>
          <p:nvPr/>
        </p:nvSpPr>
        <p:spPr>
          <a:xfrm>
            <a:off x="2514600" y="4437697"/>
            <a:ext cx="6492240" cy="56864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7" name="Google Shape;777;p11"/>
          <p:cNvSpPr/>
          <p:nvPr/>
        </p:nvSpPr>
        <p:spPr>
          <a:xfrm>
            <a:off x="2551176" y="4685443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8" name="Google Shape;778;p11"/>
          <p:cNvSpPr/>
          <p:nvPr/>
        </p:nvSpPr>
        <p:spPr>
          <a:xfrm>
            <a:off x="2660904" y="4437697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Médecin / Responsable santé travail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79" name="Google Shape;779;p11"/>
          <p:cNvCxnSpPr/>
          <p:nvPr/>
        </p:nvCxnSpPr>
        <p:spPr>
          <a:xfrm>
            <a:off x="5349240" y="4437697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80" name="Google Shape;780;p11"/>
          <p:cNvSpPr/>
          <p:nvPr/>
        </p:nvSpPr>
        <p:spPr>
          <a:xfrm>
            <a:off x="5385816" y="4437697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Doctorat médecine + spécial.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81" name="Google Shape;781;p11"/>
          <p:cNvCxnSpPr/>
          <p:nvPr/>
        </p:nvCxnSpPr>
        <p:spPr>
          <a:xfrm>
            <a:off x="6848856" y="4437697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82" name="Google Shape;782;p11"/>
          <p:cNvSpPr/>
          <p:nvPr/>
        </p:nvSpPr>
        <p:spPr>
          <a:xfrm>
            <a:off x="6885432" y="4437697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Assure la surveillance médicale des travailleurs exposés.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3" name="Google Shape;783;p11"/>
          <p:cNvSpPr/>
          <p:nvPr/>
        </p:nvSpPr>
        <p:spPr>
          <a:xfrm>
            <a:off x="2377440" y="5001768"/>
            <a:ext cx="6766560" cy="141732"/>
          </a:xfrm>
          <a:prstGeom prst="rect">
            <a:avLst/>
          </a:prstGeom>
          <a:solidFill>
            <a:srgbClr val="F4F6F9"/>
          </a:solidFill>
          <a:ln w="12700" cap="flat" cmpd="sng">
            <a:solidFill>
              <a:srgbClr val="F4F6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4" name="Google Shape;784;p11"/>
          <p:cNvSpPr/>
          <p:nvPr/>
        </p:nvSpPr>
        <p:spPr>
          <a:xfrm>
            <a:off x="2514600" y="5001768"/>
            <a:ext cx="640080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Salon des Métiers du Pétrole et du Gaz  |  Gabon, oui tu peux  |  Juin 2026  |  Direction Générale du Contenu Local (DGCL)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5" name="Google Shape;785;p11"/>
          <p:cNvSpPr/>
          <p:nvPr/>
        </p:nvSpPr>
        <p:spPr>
          <a:xfrm>
            <a:off x="8549640" y="5001768"/>
            <a:ext cx="50292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650"/>
              <a:buFont typeface="Calibri"/>
              <a:buNone/>
            </a:pPr>
            <a:r>
              <a:rPr lang="en-US" sz="65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11 / 18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0">
        <p:fade/>
      </p:transition>
    </mc:Choice>
    <mc:Fallback>
      <p:transition spd="med" advClick="0" advTm="30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2"/>
          <p:cNvSpPr/>
          <p:nvPr/>
        </p:nvSpPr>
        <p:spPr>
          <a:xfrm>
            <a:off x="0" y="0"/>
            <a:ext cx="2377440" cy="5143500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2" name="Google Shape;792;p12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3" name="Google Shape;793;p12"/>
          <p:cNvSpPr/>
          <p:nvPr/>
        </p:nvSpPr>
        <p:spPr>
          <a:xfrm>
            <a:off x="109728" y="228600"/>
            <a:ext cx="2267712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4800"/>
              <a:buFont typeface="Calibri"/>
              <a:buNone/>
            </a:pPr>
            <a:r>
              <a:rPr lang="en-US" sz="48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4" name="Google Shape;794;p12"/>
          <p:cNvSpPr/>
          <p:nvPr/>
        </p:nvSpPr>
        <p:spPr>
          <a:xfrm>
            <a:off x="164592" y="914400"/>
            <a:ext cx="210312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QUALITÉ &amp; INSPECTION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5" name="Google Shape;795;p12"/>
          <p:cNvSpPr/>
          <p:nvPr/>
        </p:nvSpPr>
        <p:spPr>
          <a:xfrm>
            <a:off x="164592" y="2103120"/>
            <a:ext cx="210312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C4E0"/>
              </a:buClr>
              <a:buSzPts val="800"/>
              <a:buFont typeface="Calibri"/>
              <a:buNone/>
            </a:pPr>
            <a:r>
              <a:rPr lang="en-US" sz="800" b="0" i="1" u="none" strike="noStrike" cap="none">
                <a:solidFill>
                  <a:srgbClr val="A8C4E0"/>
                </a:solidFill>
                <a:latin typeface="Calibri"/>
                <a:ea typeface="Calibri"/>
                <a:cs typeface="Calibri"/>
                <a:sym typeface="Calibri"/>
              </a:rPr>
              <a:t>Garantit la conformité des équipements, matériaux et procédures aux normes de l'industrie.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6" name="Google Shape;796;p12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7" name="Google Shape;797;p12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 postes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8" name="Google Shape;798;p12"/>
          <p:cNvSpPr/>
          <p:nvPr/>
        </p:nvSpPr>
        <p:spPr>
          <a:xfrm>
            <a:off x="2377440" y="0"/>
            <a:ext cx="6766560" cy="73152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9" name="Google Shape;799;p12"/>
          <p:cNvSpPr/>
          <p:nvPr/>
        </p:nvSpPr>
        <p:spPr>
          <a:xfrm>
            <a:off x="2514600" y="109728"/>
            <a:ext cx="6492240" cy="347472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0" name="Google Shape;800;p12"/>
          <p:cNvSpPr/>
          <p:nvPr/>
        </p:nvSpPr>
        <p:spPr>
          <a:xfrm>
            <a:off x="2587752" y="109728"/>
            <a:ext cx="27432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INTITULÉ DU POSTE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1" name="Google Shape;801;p12"/>
          <p:cNvSpPr/>
          <p:nvPr/>
        </p:nvSpPr>
        <p:spPr>
          <a:xfrm>
            <a:off x="5367528" y="109728"/>
            <a:ext cx="146304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FORMATION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2" name="Google Shape;802;p12"/>
          <p:cNvSpPr/>
          <p:nvPr/>
        </p:nvSpPr>
        <p:spPr>
          <a:xfrm>
            <a:off x="6867144" y="109728"/>
            <a:ext cx="219456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DESCRIPTION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03" name="Google Shape;803;p12"/>
          <p:cNvCxnSpPr/>
          <p:nvPr/>
        </p:nvCxnSpPr>
        <p:spPr>
          <a:xfrm>
            <a:off x="5349240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04" name="Google Shape;804;p12"/>
          <p:cNvCxnSpPr/>
          <p:nvPr/>
        </p:nvCxnSpPr>
        <p:spPr>
          <a:xfrm>
            <a:off x="6848856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05" name="Google Shape;805;p12"/>
          <p:cNvSpPr/>
          <p:nvPr/>
        </p:nvSpPr>
        <p:spPr>
          <a:xfrm>
            <a:off x="2514600" y="457200"/>
            <a:ext cx="6492240" cy="909828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6" name="Google Shape;806;p12"/>
          <p:cNvSpPr/>
          <p:nvPr/>
        </p:nvSpPr>
        <p:spPr>
          <a:xfrm>
            <a:off x="2551176" y="875538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7" name="Google Shape;807;p12"/>
          <p:cNvSpPr/>
          <p:nvPr/>
        </p:nvSpPr>
        <p:spPr>
          <a:xfrm>
            <a:off x="2660904" y="457200"/>
            <a:ext cx="2651760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qualité (QA/QC)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08" name="Google Shape;808;p12"/>
          <p:cNvCxnSpPr/>
          <p:nvPr/>
        </p:nvCxnSpPr>
        <p:spPr>
          <a:xfrm>
            <a:off x="5349240" y="457200"/>
            <a:ext cx="0" cy="909828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09" name="Google Shape;809;p12"/>
          <p:cNvSpPr/>
          <p:nvPr/>
        </p:nvSpPr>
        <p:spPr>
          <a:xfrm>
            <a:off x="5385816" y="457200"/>
            <a:ext cx="1444752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Ingénierie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10" name="Google Shape;810;p12"/>
          <p:cNvCxnSpPr/>
          <p:nvPr/>
        </p:nvCxnSpPr>
        <p:spPr>
          <a:xfrm>
            <a:off x="6848856" y="457200"/>
            <a:ext cx="0" cy="909828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11" name="Google Shape;811;p12"/>
          <p:cNvSpPr/>
          <p:nvPr/>
        </p:nvSpPr>
        <p:spPr>
          <a:xfrm>
            <a:off x="6885432" y="457200"/>
            <a:ext cx="2176272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Développe et met en oeuvre les plans qualité pour les projets.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2" name="Google Shape;812;p12"/>
          <p:cNvSpPr/>
          <p:nvPr/>
        </p:nvSpPr>
        <p:spPr>
          <a:xfrm>
            <a:off x="2514600" y="1367028"/>
            <a:ext cx="6492240" cy="90982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3" name="Google Shape;813;p12"/>
          <p:cNvSpPr/>
          <p:nvPr/>
        </p:nvSpPr>
        <p:spPr>
          <a:xfrm>
            <a:off x="2551176" y="1785366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4" name="Google Shape;814;p12"/>
          <p:cNvSpPr/>
          <p:nvPr/>
        </p:nvSpPr>
        <p:spPr>
          <a:xfrm>
            <a:off x="2660904" y="1367028"/>
            <a:ext cx="2651760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Inspecteur tuyauterie / soudage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15" name="Google Shape;815;p12"/>
          <p:cNvCxnSpPr/>
          <p:nvPr/>
        </p:nvCxnSpPr>
        <p:spPr>
          <a:xfrm>
            <a:off x="5349240" y="1367028"/>
            <a:ext cx="0" cy="909828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16" name="Google Shape;816;p12"/>
          <p:cNvSpPr/>
          <p:nvPr/>
        </p:nvSpPr>
        <p:spPr>
          <a:xfrm>
            <a:off x="5385816" y="1367028"/>
            <a:ext cx="1444752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Bac+3 + certifs CSWIP/AWS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17" name="Google Shape;817;p12"/>
          <p:cNvCxnSpPr/>
          <p:nvPr/>
        </p:nvCxnSpPr>
        <p:spPr>
          <a:xfrm>
            <a:off x="6848856" y="1367028"/>
            <a:ext cx="0" cy="909828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18" name="Google Shape;818;p12"/>
          <p:cNvSpPr/>
          <p:nvPr/>
        </p:nvSpPr>
        <p:spPr>
          <a:xfrm>
            <a:off x="6885432" y="1367028"/>
            <a:ext cx="2176272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Inspecte les soudures selon les codes ASME, API.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9" name="Google Shape;819;p12"/>
          <p:cNvSpPr/>
          <p:nvPr/>
        </p:nvSpPr>
        <p:spPr>
          <a:xfrm>
            <a:off x="2514600" y="2276856"/>
            <a:ext cx="6492240" cy="909828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0" name="Google Shape;820;p12"/>
          <p:cNvSpPr/>
          <p:nvPr/>
        </p:nvSpPr>
        <p:spPr>
          <a:xfrm>
            <a:off x="2551176" y="2695194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1" name="Google Shape;821;p12"/>
          <p:cNvSpPr/>
          <p:nvPr/>
        </p:nvSpPr>
        <p:spPr>
          <a:xfrm>
            <a:off x="2660904" y="2276856"/>
            <a:ext cx="2651760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Inspecteur équipements sous pression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22" name="Google Shape;822;p12"/>
          <p:cNvCxnSpPr/>
          <p:nvPr/>
        </p:nvCxnSpPr>
        <p:spPr>
          <a:xfrm>
            <a:off x="5349240" y="2276856"/>
            <a:ext cx="0" cy="909828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23" name="Google Shape;823;p12"/>
          <p:cNvSpPr/>
          <p:nvPr/>
        </p:nvSpPr>
        <p:spPr>
          <a:xfrm>
            <a:off x="5385816" y="2276856"/>
            <a:ext cx="1444752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Bac+3 à Bac+5 Mécanique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24" name="Google Shape;824;p12"/>
          <p:cNvCxnSpPr/>
          <p:nvPr/>
        </p:nvCxnSpPr>
        <p:spPr>
          <a:xfrm>
            <a:off x="6848856" y="2276856"/>
            <a:ext cx="0" cy="909828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25" name="Google Shape;825;p12"/>
          <p:cNvSpPr/>
          <p:nvPr/>
        </p:nvSpPr>
        <p:spPr>
          <a:xfrm>
            <a:off x="6885432" y="2276856"/>
            <a:ext cx="2176272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Certifie la conformité des cuves et réservoirs (ASME VIII).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6" name="Google Shape;826;p12"/>
          <p:cNvSpPr/>
          <p:nvPr/>
        </p:nvSpPr>
        <p:spPr>
          <a:xfrm>
            <a:off x="2514600" y="3186684"/>
            <a:ext cx="6492240" cy="90982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7" name="Google Shape;827;p12"/>
          <p:cNvSpPr/>
          <p:nvPr/>
        </p:nvSpPr>
        <p:spPr>
          <a:xfrm>
            <a:off x="2551176" y="3605022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8" name="Google Shape;828;p12"/>
          <p:cNvSpPr/>
          <p:nvPr/>
        </p:nvSpPr>
        <p:spPr>
          <a:xfrm>
            <a:off x="2660904" y="3186684"/>
            <a:ext cx="2651760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Spécialiste métrologie / étalonnage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29" name="Google Shape;829;p12"/>
          <p:cNvCxnSpPr/>
          <p:nvPr/>
        </p:nvCxnSpPr>
        <p:spPr>
          <a:xfrm>
            <a:off x="5349240" y="3186684"/>
            <a:ext cx="0" cy="909828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30" name="Google Shape;830;p12"/>
          <p:cNvSpPr/>
          <p:nvPr/>
        </p:nvSpPr>
        <p:spPr>
          <a:xfrm>
            <a:off x="5385816" y="3186684"/>
            <a:ext cx="1444752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Bac+3 Instrumentation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31" name="Google Shape;831;p12"/>
          <p:cNvCxnSpPr/>
          <p:nvPr/>
        </p:nvCxnSpPr>
        <p:spPr>
          <a:xfrm>
            <a:off x="6848856" y="3186684"/>
            <a:ext cx="0" cy="909828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32" name="Google Shape;832;p12"/>
          <p:cNvSpPr/>
          <p:nvPr/>
        </p:nvSpPr>
        <p:spPr>
          <a:xfrm>
            <a:off x="6885432" y="3186684"/>
            <a:ext cx="2176272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Assure l'exactitude des instruments de mesure.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3" name="Google Shape;833;p12"/>
          <p:cNvSpPr/>
          <p:nvPr/>
        </p:nvSpPr>
        <p:spPr>
          <a:xfrm>
            <a:off x="2514600" y="4096512"/>
            <a:ext cx="6492240" cy="909828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4" name="Google Shape;834;p12"/>
          <p:cNvSpPr/>
          <p:nvPr/>
        </p:nvSpPr>
        <p:spPr>
          <a:xfrm>
            <a:off x="2551176" y="4514850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5" name="Google Shape;835;p12"/>
          <p:cNvSpPr/>
          <p:nvPr/>
        </p:nvSpPr>
        <p:spPr>
          <a:xfrm>
            <a:off x="2660904" y="4096512"/>
            <a:ext cx="2651760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Coordinateur QHSE de projet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36" name="Google Shape;836;p12"/>
          <p:cNvCxnSpPr/>
          <p:nvPr/>
        </p:nvCxnSpPr>
        <p:spPr>
          <a:xfrm>
            <a:off x="5349240" y="4096512"/>
            <a:ext cx="0" cy="909828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37" name="Google Shape;837;p12"/>
          <p:cNvSpPr/>
          <p:nvPr/>
        </p:nvSpPr>
        <p:spPr>
          <a:xfrm>
            <a:off x="5385816" y="4096512"/>
            <a:ext cx="1444752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HSE/Qualité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38" name="Google Shape;838;p12"/>
          <p:cNvCxnSpPr/>
          <p:nvPr/>
        </p:nvCxnSpPr>
        <p:spPr>
          <a:xfrm>
            <a:off x="6848856" y="4096512"/>
            <a:ext cx="0" cy="909828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39" name="Google Shape;839;p12"/>
          <p:cNvSpPr/>
          <p:nvPr/>
        </p:nvSpPr>
        <p:spPr>
          <a:xfrm>
            <a:off x="6885432" y="4096512"/>
            <a:ext cx="2176272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Intègre les exigences qualité et HSE dans la gestion de projets.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0" name="Google Shape;840;p12"/>
          <p:cNvSpPr/>
          <p:nvPr/>
        </p:nvSpPr>
        <p:spPr>
          <a:xfrm>
            <a:off x="2377440" y="5001768"/>
            <a:ext cx="6766560" cy="141732"/>
          </a:xfrm>
          <a:prstGeom prst="rect">
            <a:avLst/>
          </a:prstGeom>
          <a:solidFill>
            <a:srgbClr val="F4F6F9"/>
          </a:solidFill>
          <a:ln w="12700" cap="flat" cmpd="sng">
            <a:solidFill>
              <a:srgbClr val="F4F6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1" name="Google Shape;841;p12"/>
          <p:cNvSpPr/>
          <p:nvPr/>
        </p:nvSpPr>
        <p:spPr>
          <a:xfrm>
            <a:off x="2514600" y="5001768"/>
            <a:ext cx="640080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Salon des Métiers du Pétrole et du Gaz  |  Gabon, oui tu peux  |  Juin 2026  |  Direction Générale du Contenu Local (DGCL)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2" name="Google Shape;842;p12"/>
          <p:cNvSpPr/>
          <p:nvPr/>
        </p:nvSpPr>
        <p:spPr>
          <a:xfrm>
            <a:off x="8549640" y="5001768"/>
            <a:ext cx="50292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650"/>
              <a:buFont typeface="Calibri"/>
              <a:buNone/>
            </a:pPr>
            <a:r>
              <a:rPr lang="en-US" sz="65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12 / 18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0">
        <p:fade/>
      </p:transition>
    </mc:Choice>
    <mc:Fallback>
      <p:transition spd="med" advClick="0" advTm="30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13"/>
          <p:cNvSpPr/>
          <p:nvPr/>
        </p:nvSpPr>
        <p:spPr>
          <a:xfrm>
            <a:off x="0" y="0"/>
            <a:ext cx="2377440" cy="5143500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9" name="Google Shape;849;p13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0" name="Google Shape;850;p13"/>
          <p:cNvSpPr/>
          <p:nvPr/>
        </p:nvSpPr>
        <p:spPr>
          <a:xfrm>
            <a:off x="109728" y="228600"/>
            <a:ext cx="2267712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4800"/>
              <a:buFont typeface="Calibri"/>
              <a:buNone/>
            </a:pPr>
            <a:r>
              <a:rPr lang="en-US" sz="48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13"/>
          <p:cNvSpPr/>
          <p:nvPr/>
        </p:nvSpPr>
        <p:spPr>
          <a:xfrm>
            <a:off x="164592" y="914400"/>
            <a:ext cx="210312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PROJETS &amp; INGÉNIERIE DE CONSTRUCTION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2" name="Google Shape;852;p13"/>
          <p:cNvSpPr/>
          <p:nvPr/>
        </p:nvSpPr>
        <p:spPr>
          <a:xfrm>
            <a:off x="164592" y="2103120"/>
            <a:ext cx="210312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C4E0"/>
              </a:buClr>
              <a:buSzPts val="800"/>
              <a:buFont typeface="Calibri"/>
              <a:buNone/>
            </a:pPr>
            <a:r>
              <a:rPr lang="en-US" sz="800" b="0" i="1" u="none" strike="noStrike" cap="none">
                <a:solidFill>
                  <a:srgbClr val="A8C4E0"/>
                </a:solidFill>
                <a:latin typeface="Calibri"/>
                <a:ea typeface="Calibri"/>
                <a:cs typeface="Calibri"/>
                <a:sym typeface="Calibri"/>
              </a:rPr>
              <a:t>Dirige la conception, la construction et la mise en service des infrastructures pétrolières.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3" name="Google Shape;853;p13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4" name="Google Shape;854;p13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8 postes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5" name="Google Shape;855;p13"/>
          <p:cNvSpPr/>
          <p:nvPr/>
        </p:nvSpPr>
        <p:spPr>
          <a:xfrm>
            <a:off x="2377440" y="0"/>
            <a:ext cx="6766560" cy="73152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6" name="Google Shape;856;p13"/>
          <p:cNvSpPr/>
          <p:nvPr/>
        </p:nvSpPr>
        <p:spPr>
          <a:xfrm>
            <a:off x="2514600" y="109728"/>
            <a:ext cx="6492240" cy="347472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7" name="Google Shape;857;p13"/>
          <p:cNvSpPr/>
          <p:nvPr/>
        </p:nvSpPr>
        <p:spPr>
          <a:xfrm>
            <a:off x="2587752" y="109728"/>
            <a:ext cx="27432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INTITULÉ DU POSTE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8" name="Google Shape;858;p13"/>
          <p:cNvSpPr/>
          <p:nvPr/>
        </p:nvSpPr>
        <p:spPr>
          <a:xfrm>
            <a:off x="5367528" y="109728"/>
            <a:ext cx="146304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FORMATION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9" name="Google Shape;859;p13"/>
          <p:cNvSpPr/>
          <p:nvPr/>
        </p:nvSpPr>
        <p:spPr>
          <a:xfrm>
            <a:off x="6867144" y="109728"/>
            <a:ext cx="219456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DESCRIPTION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60" name="Google Shape;860;p13"/>
          <p:cNvCxnSpPr/>
          <p:nvPr/>
        </p:nvCxnSpPr>
        <p:spPr>
          <a:xfrm>
            <a:off x="5349240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61" name="Google Shape;861;p13"/>
          <p:cNvCxnSpPr/>
          <p:nvPr/>
        </p:nvCxnSpPr>
        <p:spPr>
          <a:xfrm>
            <a:off x="6848856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62" name="Google Shape;862;p13"/>
          <p:cNvSpPr/>
          <p:nvPr/>
        </p:nvSpPr>
        <p:spPr>
          <a:xfrm>
            <a:off x="2514600" y="457200"/>
            <a:ext cx="6492240" cy="568643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3" name="Google Shape;863;p13"/>
          <p:cNvSpPr/>
          <p:nvPr/>
        </p:nvSpPr>
        <p:spPr>
          <a:xfrm>
            <a:off x="2551176" y="704945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4" name="Google Shape;864;p13"/>
          <p:cNvSpPr/>
          <p:nvPr/>
        </p:nvSpPr>
        <p:spPr>
          <a:xfrm>
            <a:off x="2660904" y="457200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Chef de projet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65" name="Google Shape;865;p13"/>
          <p:cNvCxnSpPr/>
          <p:nvPr/>
        </p:nvCxnSpPr>
        <p:spPr>
          <a:xfrm>
            <a:off x="5349240" y="457200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66" name="Google Shape;866;p13"/>
          <p:cNvSpPr/>
          <p:nvPr/>
        </p:nvSpPr>
        <p:spPr>
          <a:xfrm>
            <a:off x="5385816" y="457200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Ingénierie/Management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67" name="Google Shape;867;p13"/>
          <p:cNvCxnSpPr/>
          <p:nvPr/>
        </p:nvCxnSpPr>
        <p:spPr>
          <a:xfrm>
            <a:off x="6848856" y="457200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68" name="Google Shape;868;p13"/>
          <p:cNvSpPr/>
          <p:nvPr/>
        </p:nvSpPr>
        <p:spPr>
          <a:xfrm>
            <a:off x="6885432" y="457200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Pilote l'ensemble du projet (scope, coûts, délais, qualité).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9" name="Google Shape;869;p13"/>
          <p:cNvSpPr/>
          <p:nvPr/>
        </p:nvSpPr>
        <p:spPr>
          <a:xfrm>
            <a:off x="2514600" y="1025843"/>
            <a:ext cx="6492240" cy="56864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0" name="Google Shape;870;p13"/>
          <p:cNvSpPr/>
          <p:nvPr/>
        </p:nvSpPr>
        <p:spPr>
          <a:xfrm>
            <a:off x="2551176" y="1273588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1" name="Google Shape;871;p13"/>
          <p:cNvSpPr/>
          <p:nvPr/>
        </p:nvSpPr>
        <p:spPr>
          <a:xfrm>
            <a:off x="2660904" y="1025843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de projet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72" name="Google Shape;872;p13"/>
          <p:cNvCxnSpPr/>
          <p:nvPr/>
        </p:nvCxnSpPr>
        <p:spPr>
          <a:xfrm>
            <a:off x="5349240" y="1025843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3" name="Google Shape;873;p13"/>
          <p:cNvSpPr/>
          <p:nvPr/>
        </p:nvSpPr>
        <p:spPr>
          <a:xfrm>
            <a:off x="5385816" y="1025843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Ingénierie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74" name="Google Shape;874;p13"/>
          <p:cNvCxnSpPr/>
          <p:nvPr/>
        </p:nvCxnSpPr>
        <p:spPr>
          <a:xfrm>
            <a:off x="6848856" y="1025843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5" name="Google Shape;875;p13"/>
          <p:cNvSpPr/>
          <p:nvPr/>
        </p:nvSpPr>
        <p:spPr>
          <a:xfrm>
            <a:off x="6885432" y="1025843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Coordonne les études techniques multi-disciplines.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6" name="Google Shape;876;p13"/>
          <p:cNvSpPr/>
          <p:nvPr/>
        </p:nvSpPr>
        <p:spPr>
          <a:xfrm>
            <a:off x="2514600" y="1594485"/>
            <a:ext cx="6492240" cy="568643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7" name="Google Shape;877;p13"/>
          <p:cNvSpPr/>
          <p:nvPr/>
        </p:nvSpPr>
        <p:spPr>
          <a:xfrm>
            <a:off x="2551176" y="1842230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8" name="Google Shape;878;p13"/>
          <p:cNvSpPr/>
          <p:nvPr/>
        </p:nvSpPr>
        <p:spPr>
          <a:xfrm>
            <a:off x="2660904" y="1594485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génie civil / structures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79" name="Google Shape;879;p13"/>
          <p:cNvCxnSpPr/>
          <p:nvPr/>
        </p:nvCxnSpPr>
        <p:spPr>
          <a:xfrm>
            <a:off x="5349240" y="1594485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80" name="Google Shape;880;p13"/>
          <p:cNvSpPr/>
          <p:nvPr/>
        </p:nvSpPr>
        <p:spPr>
          <a:xfrm>
            <a:off x="5385816" y="1594485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Génie civil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81" name="Google Shape;881;p13"/>
          <p:cNvCxnSpPr/>
          <p:nvPr/>
        </p:nvCxnSpPr>
        <p:spPr>
          <a:xfrm>
            <a:off x="6848856" y="1594485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82" name="Google Shape;882;p13"/>
          <p:cNvSpPr/>
          <p:nvPr/>
        </p:nvSpPr>
        <p:spPr>
          <a:xfrm>
            <a:off x="6885432" y="1594485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Conçoit les structures offshore et onshore.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3" name="Google Shape;883;p13"/>
          <p:cNvSpPr/>
          <p:nvPr/>
        </p:nvSpPr>
        <p:spPr>
          <a:xfrm>
            <a:off x="2514600" y="2163127"/>
            <a:ext cx="6492240" cy="56864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4" name="Google Shape;884;p13"/>
          <p:cNvSpPr/>
          <p:nvPr/>
        </p:nvSpPr>
        <p:spPr>
          <a:xfrm>
            <a:off x="2551176" y="2410873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5" name="Google Shape;885;p13"/>
          <p:cNvSpPr/>
          <p:nvPr/>
        </p:nvSpPr>
        <p:spPr>
          <a:xfrm>
            <a:off x="2660904" y="2163127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Coordinateur EPIC / EPC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86" name="Google Shape;886;p13"/>
          <p:cNvCxnSpPr/>
          <p:nvPr/>
        </p:nvCxnSpPr>
        <p:spPr>
          <a:xfrm>
            <a:off x="5349240" y="2163127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87" name="Google Shape;887;p13"/>
          <p:cNvSpPr/>
          <p:nvPr/>
        </p:nvSpPr>
        <p:spPr>
          <a:xfrm>
            <a:off x="5385816" y="2163127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Ingénierie/Management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88" name="Google Shape;888;p13"/>
          <p:cNvCxnSpPr/>
          <p:nvPr/>
        </p:nvCxnSpPr>
        <p:spPr>
          <a:xfrm>
            <a:off x="6848856" y="2163127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89" name="Google Shape;889;p13"/>
          <p:cNvSpPr/>
          <p:nvPr/>
        </p:nvSpPr>
        <p:spPr>
          <a:xfrm>
            <a:off x="6885432" y="2163127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Supervise les contrats Engineering-Procurement-Construction.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0" name="Google Shape;890;p13"/>
          <p:cNvSpPr/>
          <p:nvPr/>
        </p:nvSpPr>
        <p:spPr>
          <a:xfrm>
            <a:off x="2514600" y="2731770"/>
            <a:ext cx="6492240" cy="568643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1" name="Google Shape;891;p13"/>
          <p:cNvSpPr/>
          <p:nvPr/>
        </p:nvSpPr>
        <p:spPr>
          <a:xfrm>
            <a:off x="2551176" y="2979515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2" name="Google Shape;892;p13"/>
          <p:cNvSpPr/>
          <p:nvPr/>
        </p:nvSpPr>
        <p:spPr>
          <a:xfrm>
            <a:off x="2660904" y="2731770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Planificateur Primavera / MS Project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93" name="Google Shape;893;p13"/>
          <p:cNvCxnSpPr/>
          <p:nvPr/>
        </p:nvCxnSpPr>
        <p:spPr>
          <a:xfrm>
            <a:off x="5349240" y="2731770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94" name="Google Shape;894;p13"/>
          <p:cNvSpPr/>
          <p:nvPr/>
        </p:nvSpPr>
        <p:spPr>
          <a:xfrm>
            <a:off x="5385816" y="2731770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Ingénierie/Gestion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95" name="Google Shape;895;p13"/>
          <p:cNvCxnSpPr/>
          <p:nvPr/>
        </p:nvCxnSpPr>
        <p:spPr>
          <a:xfrm>
            <a:off x="6848856" y="2731770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96" name="Google Shape;896;p13"/>
          <p:cNvSpPr/>
          <p:nvPr/>
        </p:nvSpPr>
        <p:spPr>
          <a:xfrm>
            <a:off x="6885432" y="2731770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Développe et maintient les plannings détaillés de projet.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7" name="Google Shape;897;p13"/>
          <p:cNvSpPr/>
          <p:nvPr/>
        </p:nvSpPr>
        <p:spPr>
          <a:xfrm>
            <a:off x="2514600" y="3300413"/>
            <a:ext cx="6492240" cy="56864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8" name="Google Shape;898;p13"/>
          <p:cNvSpPr/>
          <p:nvPr/>
        </p:nvSpPr>
        <p:spPr>
          <a:xfrm>
            <a:off x="2551176" y="3548158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9" name="Google Shape;899;p13"/>
          <p:cNvSpPr/>
          <p:nvPr/>
        </p:nvSpPr>
        <p:spPr>
          <a:xfrm>
            <a:off x="2660904" y="3300413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Estimateur / Cost controller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00" name="Google Shape;900;p13"/>
          <p:cNvCxnSpPr/>
          <p:nvPr/>
        </p:nvCxnSpPr>
        <p:spPr>
          <a:xfrm>
            <a:off x="5349240" y="3300413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01" name="Google Shape;901;p13"/>
          <p:cNvSpPr/>
          <p:nvPr/>
        </p:nvSpPr>
        <p:spPr>
          <a:xfrm>
            <a:off x="5385816" y="3300413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Ingénierie/Finance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02" name="Google Shape;902;p13"/>
          <p:cNvCxnSpPr/>
          <p:nvPr/>
        </p:nvCxnSpPr>
        <p:spPr>
          <a:xfrm>
            <a:off x="6848856" y="3300413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03" name="Google Shape;903;p13"/>
          <p:cNvSpPr/>
          <p:nvPr/>
        </p:nvSpPr>
        <p:spPr>
          <a:xfrm>
            <a:off x="6885432" y="3300413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Prépare les estimations de coûts et suit les dépenses.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4" name="Google Shape;904;p13"/>
          <p:cNvSpPr/>
          <p:nvPr/>
        </p:nvSpPr>
        <p:spPr>
          <a:xfrm>
            <a:off x="2514600" y="3869055"/>
            <a:ext cx="6492240" cy="568643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5" name="Google Shape;905;p13"/>
          <p:cNvSpPr/>
          <p:nvPr/>
        </p:nvSpPr>
        <p:spPr>
          <a:xfrm>
            <a:off x="2551176" y="4116800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6" name="Google Shape;906;p13"/>
          <p:cNvSpPr/>
          <p:nvPr/>
        </p:nvSpPr>
        <p:spPr>
          <a:xfrm>
            <a:off x="2660904" y="3869055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commissioning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07" name="Google Shape;907;p13"/>
          <p:cNvCxnSpPr/>
          <p:nvPr/>
        </p:nvCxnSpPr>
        <p:spPr>
          <a:xfrm>
            <a:off x="5349240" y="3869055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08" name="Google Shape;908;p13"/>
          <p:cNvSpPr/>
          <p:nvPr/>
        </p:nvSpPr>
        <p:spPr>
          <a:xfrm>
            <a:off x="5385816" y="3869055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Ingénierie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09" name="Google Shape;909;p13"/>
          <p:cNvCxnSpPr/>
          <p:nvPr/>
        </p:nvCxnSpPr>
        <p:spPr>
          <a:xfrm>
            <a:off x="6848856" y="3869055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10" name="Google Shape;910;p13"/>
          <p:cNvSpPr/>
          <p:nvPr/>
        </p:nvSpPr>
        <p:spPr>
          <a:xfrm>
            <a:off x="6885432" y="3869055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Planifie et exécute la mise en service des nouvelles installations.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1" name="Google Shape;911;p13"/>
          <p:cNvSpPr/>
          <p:nvPr/>
        </p:nvSpPr>
        <p:spPr>
          <a:xfrm>
            <a:off x="2514600" y="4437697"/>
            <a:ext cx="6492240" cy="56864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2" name="Google Shape;912;p13"/>
          <p:cNvSpPr/>
          <p:nvPr/>
        </p:nvSpPr>
        <p:spPr>
          <a:xfrm>
            <a:off x="2551176" y="4685443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3" name="Google Shape;913;p13"/>
          <p:cNvSpPr/>
          <p:nvPr/>
        </p:nvSpPr>
        <p:spPr>
          <a:xfrm>
            <a:off x="2660904" y="4437697"/>
            <a:ext cx="2651760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Responsable achats techniques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14" name="Google Shape;914;p13"/>
          <p:cNvCxnSpPr/>
          <p:nvPr/>
        </p:nvCxnSpPr>
        <p:spPr>
          <a:xfrm>
            <a:off x="5349240" y="4437697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15" name="Google Shape;915;p13"/>
          <p:cNvSpPr/>
          <p:nvPr/>
        </p:nvSpPr>
        <p:spPr>
          <a:xfrm>
            <a:off x="5385816" y="4437697"/>
            <a:ext cx="144475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Ingénierie/Commerce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16" name="Google Shape;916;p13"/>
          <p:cNvCxnSpPr/>
          <p:nvPr/>
        </p:nvCxnSpPr>
        <p:spPr>
          <a:xfrm>
            <a:off x="6848856" y="4437697"/>
            <a:ext cx="0" cy="568643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17" name="Google Shape;917;p13"/>
          <p:cNvSpPr/>
          <p:nvPr/>
        </p:nvSpPr>
        <p:spPr>
          <a:xfrm>
            <a:off x="6885432" y="4437697"/>
            <a:ext cx="2176272" cy="568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Sélectionne les fournisseurs et gère les contrats d'approvisionnement.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8" name="Google Shape;918;p13"/>
          <p:cNvSpPr/>
          <p:nvPr/>
        </p:nvSpPr>
        <p:spPr>
          <a:xfrm>
            <a:off x="2377440" y="5001768"/>
            <a:ext cx="6766560" cy="141732"/>
          </a:xfrm>
          <a:prstGeom prst="rect">
            <a:avLst/>
          </a:prstGeom>
          <a:solidFill>
            <a:srgbClr val="F4F6F9"/>
          </a:solidFill>
          <a:ln w="12700" cap="flat" cmpd="sng">
            <a:solidFill>
              <a:srgbClr val="F4F6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9" name="Google Shape;919;p13"/>
          <p:cNvSpPr/>
          <p:nvPr/>
        </p:nvSpPr>
        <p:spPr>
          <a:xfrm>
            <a:off x="2514600" y="5001768"/>
            <a:ext cx="640080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Salon des Métiers du Pétrole et du Gaz  |  Gabon, oui tu peux  |  Juin 2026  |  Direction Générale du Contenu Local (DGCL)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0" name="Google Shape;920;p13"/>
          <p:cNvSpPr/>
          <p:nvPr/>
        </p:nvSpPr>
        <p:spPr>
          <a:xfrm>
            <a:off x="8549640" y="5001768"/>
            <a:ext cx="50292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650"/>
              <a:buFont typeface="Calibri"/>
              <a:buNone/>
            </a:pPr>
            <a:r>
              <a:rPr lang="en-US" sz="65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13 / 18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0">
        <p:fade/>
      </p:transition>
    </mc:Choice>
    <mc:Fallback>
      <p:transition spd="med" advClick="0" advTm="30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14"/>
          <p:cNvSpPr/>
          <p:nvPr/>
        </p:nvSpPr>
        <p:spPr>
          <a:xfrm>
            <a:off x="0" y="0"/>
            <a:ext cx="2377440" cy="5143500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7" name="Google Shape;927;p14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8" name="Google Shape;928;p14"/>
          <p:cNvSpPr/>
          <p:nvPr/>
        </p:nvSpPr>
        <p:spPr>
          <a:xfrm>
            <a:off x="109728" y="228600"/>
            <a:ext cx="2267712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4800"/>
              <a:buFont typeface="Calibri"/>
              <a:buNone/>
            </a:pPr>
            <a:r>
              <a:rPr lang="en-US" sz="48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9" name="Google Shape;929;p14"/>
          <p:cNvSpPr/>
          <p:nvPr/>
        </p:nvSpPr>
        <p:spPr>
          <a:xfrm>
            <a:off x="164592" y="914400"/>
            <a:ext cx="210312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ÉCONOMIE PÉTROLIÈRE &amp; FINANCE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0" name="Google Shape;930;p14"/>
          <p:cNvSpPr/>
          <p:nvPr/>
        </p:nvSpPr>
        <p:spPr>
          <a:xfrm>
            <a:off x="164592" y="2103120"/>
            <a:ext cx="210312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C4E0"/>
              </a:buClr>
              <a:buSzPts val="800"/>
              <a:buFont typeface="Calibri"/>
              <a:buNone/>
            </a:pPr>
            <a:r>
              <a:rPr lang="en-US" sz="800" b="0" i="1" u="none" strike="noStrike" cap="none">
                <a:solidFill>
                  <a:srgbClr val="A8C4E0"/>
                </a:solidFill>
                <a:latin typeface="Calibri"/>
                <a:ea typeface="Calibri"/>
                <a:cs typeface="Calibri"/>
                <a:sym typeface="Calibri"/>
              </a:rPr>
              <a:t>Évalue la rentabilité des projets pétroliers et optimise la valeur des actifs.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1" name="Google Shape;931;p14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2" name="Google Shape;932;p14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7 postes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3" name="Google Shape;933;p14"/>
          <p:cNvSpPr/>
          <p:nvPr/>
        </p:nvSpPr>
        <p:spPr>
          <a:xfrm>
            <a:off x="2377440" y="0"/>
            <a:ext cx="6766560" cy="73152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4" name="Google Shape;934;p14"/>
          <p:cNvSpPr/>
          <p:nvPr/>
        </p:nvSpPr>
        <p:spPr>
          <a:xfrm>
            <a:off x="2514600" y="109728"/>
            <a:ext cx="6492240" cy="347472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5" name="Google Shape;935;p14"/>
          <p:cNvSpPr/>
          <p:nvPr/>
        </p:nvSpPr>
        <p:spPr>
          <a:xfrm>
            <a:off x="2587752" y="109728"/>
            <a:ext cx="27432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INTITULÉ DU POSTE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6" name="Google Shape;936;p14"/>
          <p:cNvSpPr/>
          <p:nvPr/>
        </p:nvSpPr>
        <p:spPr>
          <a:xfrm>
            <a:off x="5367528" y="109728"/>
            <a:ext cx="146304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FORMATION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7" name="Google Shape;937;p14"/>
          <p:cNvSpPr/>
          <p:nvPr/>
        </p:nvSpPr>
        <p:spPr>
          <a:xfrm>
            <a:off x="6867144" y="109728"/>
            <a:ext cx="219456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DESCRIPTION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38" name="Google Shape;938;p14"/>
          <p:cNvCxnSpPr/>
          <p:nvPr/>
        </p:nvCxnSpPr>
        <p:spPr>
          <a:xfrm>
            <a:off x="5349240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39" name="Google Shape;939;p14"/>
          <p:cNvCxnSpPr/>
          <p:nvPr/>
        </p:nvCxnSpPr>
        <p:spPr>
          <a:xfrm>
            <a:off x="6848856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40" name="Google Shape;940;p14"/>
          <p:cNvSpPr/>
          <p:nvPr/>
        </p:nvSpPr>
        <p:spPr>
          <a:xfrm>
            <a:off x="2514600" y="457200"/>
            <a:ext cx="6492240" cy="649877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1" name="Google Shape;941;p14"/>
          <p:cNvSpPr/>
          <p:nvPr/>
        </p:nvSpPr>
        <p:spPr>
          <a:xfrm>
            <a:off x="2551176" y="745563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2" name="Google Shape;942;p14"/>
          <p:cNvSpPr/>
          <p:nvPr/>
        </p:nvSpPr>
        <p:spPr>
          <a:xfrm>
            <a:off x="2660904" y="457200"/>
            <a:ext cx="2651760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Économiste pétrolier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43" name="Google Shape;943;p14"/>
          <p:cNvCxnSpPr/>
          <p:nvPr/>
        </p:nvCxnSpPr>
        <p:spPr>
          <a:xfrm>
            <a:off x="5349240" y="457200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44" name="Google Shape;944;p14"/>
          <p:cNvSpPr/>
          <p:nvPr/>
        </p:nvSpPr>
        <p:spPr>
          <a:xfrm>
            <a:off x="5385816" y="457200"/>
            <a:ext cx="144475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Économie/Ingénierie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45" name="Google Shape;945;p14"/>
          <p:cNvCxnSpPr/>
          <p:nvPr/>
        </p:nvCxnSpPr>
        <p:spPr>
          <a:xfrm>
            <a:off x="6848856" y="457200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46" name="Google Shape;946;p14"/>
          <p:cNvSpPr/>
          <p:nvPr/>
        </p:nvSpPr>
        <p:spPr>
          <a:xfrm>
            <a:off x="6885432" y="457200"/>
            <a:ext cx="217627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Évalue la valeur économique des projets (VAN, TRI).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7" name="Google Shape;947;p14"/>
          <p:cNvSpPr/>
          <p:nvPr/>
        </p:nvSpPr>
        <p:spPr>
          <a:xfrm>
            <a:off x="2514600" y="1107077"/>
            <a:ext cx="6492240" cy="649877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8" name="Google Shape;948;p14"/>
          <p:cNvSpPr/>
          <p:nvPr/>
        </p:nvSpPr>
        <p:spPr>
          <a:xfrm>
            <a:off x="2551176" y="1395440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9" name="Google Shape;949;p14"/>
          <p:cNvSpPr/>
          <p:nvPr/>
        </p:nvSpPr>
        <p:spPr>
          <a:xfrm>
            <a:off x="2660904" y="1107077"/>
            <a:ext cx="2651760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Analyste financier pétrolier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50" name="Google Shape;950;p14"/>
          <p:cNvCxnSpPr/>
          <p:nvPr/>
        </p:nvCxnSpPr>
        <p:spPr>
          <a:xfrm>
            <a:off x="5349240" y="1107077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51" name="Google Shape;951;p14"/>
          <p:cNvSpPr/>
          <p:nvPr/>
        </p:nvSpPr>
        <p:spPr>
          <a:xfrm>
            <a:off x="5385816" y="1107077"/>
            <a:ext cx="144475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Finance/Économie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52" name="Google Shape;952;p14"/>
          <p:cNvCxnSpPr/>
          <p:nvPr/>
        </p:nvCxnSpPr>
        <p:spPr>
          <a:xfrm>
            <a:off x="6848856" y="1107077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53" name="Google Shape;953;p14"/>
          <p:cNvSpPr/>
          <p:nvPr/>
        </p:nvSpPr>
        <p:spPr>
          <a:xfrm>
            <a:off x="6885432" y="1107077"/>
            <a:ext cx="217627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Analyse les états financiers des compagnies pétrolières.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4" name="Google Shape;954;p14"/>
          <p:cNvSpPr/>
          <p:nvPr/>
        </p:nvSpPr>
        <p:spPr>
          <a:xfrm>
            <a:off x="2514600" y="1754669"/>
            <a:ext cx="6492300" cy="649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5" name="Google Shape;955;p14"/>
          <p:cNvSpPr/>
          <p:nvPr/>
        </p:nvSpPr>
        <p:spPr>
          <a:xfrm>
            <a:off x="2551176" y="2043032"/>
            <a:ext cx="73200" cy="73200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6" name="Google Shape;956;p14"/>
          <p:cNvSpPr/>
          <p:nvPr/>
        </p:nvSpPr>
        <p:spPr>
          <a:xfrm>
            <a:off x="2660904" y="1754669"/>
            <a:ext cx="2651700" cy="6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Contrôleur de gestion pétrolier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57" name="Google Shape;957;p14"/>
          <p:cNvCxnSpPr/>
          <p:nvPr/>
        </p:nvCxnSpPr>
        <p:spPr>
          <a:xfrm>
            <a:off x="5349240" y="1754669"/>
            <a:ext cx="0" cy="64980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58" name="Google Shape;958;p14"/>
          <p:cNvSpPr/>
          <p:nvPr/>
        </p:nvSpPr>
        <p:spPr>
          <a:xfrm>
            <a:off x="5385816" y="1754669"/>
            <a:ext cx="1444800" cy="6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Finance/Gestion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59" name="Google Shape;959;p14"/>
          <p:cNvCxnSpPr/>
          <p:nvPr/>
        </p:nvCxnSpPr>
        <p:spPr>
          <a:xfrm>
            <a:off x="6848856" y="1754669"/>
            <a:ext cx="0" cy="64980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60" name="Google Shape;960;p14"/>
          <p:cNvSpPr/>
          <p:nvPr/>
        </p:nvSpPr>
        <p:spPr>
          <a:xfrm>
            <a:off x="6885432" y="1754669"/>
            <a:ext cx="2176200" cy="6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Suit les budgets et analyse les écarts de réalisation.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1" name="Google Shape;961;p14"/>
          <p:cNvSpPr/>
          <p:nvPr/>
        </p:nvSpPr>
        <p:spPr>
          <a:xfrm>
            <a:off x="2514600" y="2404547"/>
            <a:ext cx="6492300" cy="649800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2" name="Google Shape;962;p14"/>
          <p:cNvSpPr/>
          <p:nvPr/>
        </p:nvSpPr>
        <p:spPr>
          <a:xfrm>
            <a:off x="2551176" y="2692909"/>
            <a:ext cx="73200" cy="73200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3" name="Google Shape;963;p14"/>
          <p:cNvSpPr/>
          <p:nvPr/>
        </p:nvSpPr>
        <p:spPr>
          <a:xfrm>
            <a:off x="2660904" y="2404547"/>
            <a:ext cx="2651700" cy="6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Spécialiste fiscalité pétrolière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64" name="Google Shape;964;p14"/>
          <p:cNvCxnSpPr/>
          <p:nvPr/>
        </p:nvCxnSpPr>
        <p:spPr>
          <a:xfrm>
            <a:off x="5349240" y="2404547"/>
            <a:ext cx="0" cy="64980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65" name="Google Shape;965;p14"/>
          <p:cNvSpPr/>
          <p:nvPr/>
        </p:nvSpPr>
        <p:spPr>
          <a:xfrm>
            <a:off x="5385816" y="2404547"/>
            <a:ext cx="1444800" cy="6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Droit/Finance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66" name="Google Shape;966;p14"/>
          <p:cNvCxnSpPr/>
          <p:nvPr/>
        </p:nvCxnSpPr>
        <p:spPr>
          <a:xfrm>
            <a:off x="6848856" y="2404547"/>
            <a:ext cx="0" cy="64980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67" name="Google Shape;967;p14"/>
          <p:cNvSpPr/>
          <p:nvPr/>
        </p:nvSpPr>
        <p:spPr>
          <a:xfrm>
            <a:off x="6885432" y="2404547"/>
            <a:ext cx="2176200" cy="6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Analyse les PSC, redevances et régimes fiscaux.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8" name="Google Shape;968;p14"/>
          <p:cNvSpPr/>
          <p:nvPr/>
        </p:nvSpPr>
        <p:spPr>
          <a:xfrm>
            <a:off x="2514600" y="3054424"/>
            <a:ext cx="6492300" cy="649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9" name="Google Shape;969;p14"/>
          <p:cNvSpPr/>
          <p:nvPr/>
        </p:nvSpPr>
        <p:spPr>
          <a:xfrm>
            <a:off x="2551176" y="3342786"/>
            <a:ext cx="73200" cy="73200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0" name="Google Shape;970;p14"/>
          <p:cNvSpPr/>
          <p:nvPr/>
        </p:nvSpPr>
        <p:spPr>
          <a:xfrm>
            <a:off x="2660904" y="3054424"/>
            <a:ext cx="2651700" cy="6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Manager commercial</a:t>
            </a:r>
            <a:endParaRPr sz="750" b="1">
              <a:solidFill>
                <a:srgbClr val="1A355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71" name="Google Shape;971;p14"/>
          <p:cNvCxnSpPr/>
          <p:nvPr/>
        </p:nvCxnSpPr>
        <p:spPr>
          <a:xfrm>
            <a:off x="5349240" y="3054424"/>
            <a:ext cx="0" cy="64980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72" name="Google Shape;972;p14"/>
          <p:cNvSpPr/>
          <p:nvPr/>
        </p:nvSpPr>
        <p:spPr>
          <a:xfrm>
            <a:off x="5385816" y="3054424"/>
            <a:ext cx="1444800" cy="6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Droit/Économie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73" name="Google Shape;973;p14"/>
          <p:cNvCxnSpPr/>
          <p:nvPr/>
        </p:nvCxnSpPr>
        <p:spPr>
          <a:xfrm>
            <a:off x="6848856" y="3054424"/>
            <a:ext cx="0" cy="64980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74" name="Google Shape;974;p14"/>
          <p:cNvSpPr/>
          <p:nvPr/>
        </p:nvSpPr>
        <p:spPr>
          <a:xfrm>
            <a:off x="6885432" y="3054424"/>
            <a:ext cx="2176200" cy="6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Négocie les accords avec les États hôtes et partenaires.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5" name="Google Shape;975;p14"/>
          <p:cNvSpPr/>
          <p:nvPr/>
        </p:nvSpPr>
        <p:spPr>
          <a:xfrm>
            <a:off x="2514600" y="3704300"/>
            <a:ext cx="6492300" cy="649800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6" name="Google Shape;976;p14"/>
          <p:cNvSpPr/>
          <p:nvPr/>
        </p:nvSpPr>
        <p:spPr>
          <a:xfrm>
            <a:off x="2551176" y="3992663"/>
            <a:ext cx="73200" cy="73200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7" name="Google Shape;977;p14"/>
          <p:cNvSpPr/>
          <p:nvPr/>
        </p:nvSpPr>
        <p:spPr>
          <a:xfrm>
            <a:off x="2660904" y="3704300"/>
            <a:ext cx="2651700" cy="6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Analyste commodités / trading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78" name="Google Shape;978;p14"/>
          <p:cNvCxnSpPr/>
          <p:nvPr/>
        </p:nvCxnSpPr>
        <p:spPr>
          <a:xfrm>
            <a:off x="5349240" y="3704300"/>
            <a:ext cx="0" cy="64980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79" name="Google Shape;979;p14"/>
          <p:cNvSpPr/>
          <p:nvPr/>
        </p:nvSpPr>
        <p:spPr>
          <a:xfrm>
            <a:off x="5385816" y="3704300"/>
            <a:ext cx="1444800" cy="6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Finance/Commerce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80" name="Google Shape;980;p14"/>
          <p:cNvCxnSpPr/>
          <p:nvPr/>
        </p:nvCxnSpPr>
        <p:spPr>
          <a:xfrm>
            <a:off x="6848856" y="3704300"/>
            <a:ext cx="0" cy="64980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81" name="Google Shape;981;p14"/>
          <p:cNvSpPr/>
          <p:nvPr/>
        </p:nvSpPr>
        <p:spPr>
          <a:xfrm>
            <a:off x="6885432" y="3704300"/>
            <a:ext cx="2176200" cy="6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Suit les marchés du brut et anticipe les tendances de prix.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2" name="Google Shape;982;p14"/>
          <p:cNvSpPr/>
          <p:nvPr/>
        </p:nvSpPr>
        <p:spPr>
          <a:xfrm>
            <a:off x="2377440" y="5001768"/>
            <a:ext cx="6766560" cy="141732"/>
          </a:xfrm>
          <a:prstGeom prst="rect">
            <a:avLst/>
          </a:prstGeom>
          <a:solidFill>
            <a:srgbClr val="F4F6F9"/>
          </a:solidFill>
          <a:ln w="12700" cap="flat" cmpd="sng">
            <a:solidFill>
              <a:srgbClr val="F4F6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3" name="Google Shape;983;p14"/>
          <p:cNvSpPr/>
          <p:nvPr/>
        </p:nvSpPr>
        <p:spPr>
          <a:xfrm>
            <a:off x="2514600" y="5001768"/>
            <a:ext cx="640080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Salon des Métiers du Pétrole et du Gaz  |  Gabon, oui tu peux  |  Juin 2026  |  Direction Générale du Contenu Local (DGCL)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4" name="Google Shape;984;p14"/>
          <p:cNvSpPr/>
          <p:nvPr/>
        </p:nvSpPr>
        <p:spPr>
          <a:xfrm>
            <a:off x="8549640" y="5001768"/>
            <a:ext cx="50292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650"/>
              <a:buFont typeface="Calibri"/>
              <a:buNone/>
            </a:pPr>
            <a:r>
              <a:rPr lang="en-US" sz="65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14 / 18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0">
        <p:fade/>
      </p:transition>
    </mc:Choice>
    <mc:Fallback>
      <p:transition spd="med" advClick="0" advTm="30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15"/>
          <p:cNvSpPr/>
          <p:nvPr/>
        </p:nvSpPr>
        <p:spPr>
          <a:xfrm>
            <a:off x="0" y="0"/>
            <a:ext cx="2377440" cy="5143500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1" name="Google Shape;991;p15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2" name="Google Shape;992;p15"/>
          <p:cNvSpPr/>
          <p:nvPr/>
        </p:nvSpPr>
        <p:spPr>
          <a:xfrm>
            <a:off x="109728" y="228600"/>
            <a:ext cx="2267712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4800"/>
              <a:buFont typeface="Calibri"/>
              <a:buNone/>
            </a:pPr>
            <a:r>
              <a:rPr lang="en-US" sz="48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13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3" name="Google Shape;993;p15"/>
          <p:cNvSpPr/>
          <p:nvPr/>
        </p:nvSpPr>
        <p:spPr>
          <a:xfrm>
            <a:off x="164592" y="914400"/>
            <a:ext cx="210312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CONTENU LOCAL &amp; RELATIONS INSTITUTIONNELLES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4" name="Google Shape;994;p15"/>
          <p:cNvSpPr/>
          <p:nvPr/>
        </p:nvSpPr>
        <p:spPr>
          <a:xfrm>
            <a:off x="164592" y="2103120"/>
            <a:ext cx="210312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C4E0"/>
              </a:buClr>
              <a:buSzPts val="800"/>
              <a:buFont typeface="Calibri"/>
              <a:buNone/>
            </a:pPr>
            <a:r>
              <a:rPr lang="en-US" sz="800" b="0" i="1" u="none" strike="noStrike" cap="none">
                <a:solidFill>
                  <a:srgbClr val="A8C4E0"/>
                </a:solidFill>
                <a:latin typeface="Calibri"/>
                <a:ea typeface="Calibri"/>
                <a:cs typeface="Calibri"/>
                <a:sym typeface="Calibri"/>
              </a:rPr>
              <a:t>Développe les compétences locales, gère les relations avec les autorités et partenaires nationaux.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5" name="Google Shape;995;p15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6" name="Google Shape;996;p15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6 postes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7" name="Google Shape;997;p15"/>
          <p:cNvSpPr/>
          <p:nvPr/>
        </p:nvSpPr>
        <p:spPr>
          <a:xfrm>
            <a:off x="2377440" y="0"/>
            <a:ext cx="6766560" cy="73152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8" name="Google Shape;998;p15"/>
          <p:cNvSpPr/>
          <p:nvPr/>
        </p:nvSpPr>
        <p:spPr>
          <a:xfrm>
            <a:off x="2514600" y="109728"/>
            <a:ext cx="6492240" cy="347472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9" name="Google Shape;999;p15"/>
          <p:cNvSpPr/>
          <p:nvPr/>
        </p:nvSpPr>
        <p:spPr>
          <a:xfrm>
            <a:off x="2587752" y="109728"/>
            <a:ext cx="27432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INTITULÉ DU POSTE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0" name="Google Shape;1000;p15"/>
          <p:cNvSpPr/>
          <p:nvPr/>
        </p:nvSpPr>
        <p:spPr>
          <a:xfrm>
            <a:off x="5367528" y="109728"/>
            <a:ext cx="146304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FORMATION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1" name="Google Shape;1001;p15"/>
          <p:cNvSpPr/>
          <p:nvPr/>
        </p:nvSpPr>
        <p:spPr>
          <a:xfrm>
            <a:off x="6867144" y="109728"/>
            <a:ext cx="219456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DESCRIPTION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02" name="Google Shape;1002;p15"/>
          <p:cNvCxnSpPr/>
          <p:nvPr/>
        </p:nvCxnSpPr>
        <p:spPr>
          <a:xfrm>
            <a:off x="5349240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03" name="Google Shape;1003;p15"/>
          <p:cNvCxnSpPr/>
          <p:nvPr/>
        </p:nvCxnSpPr>
        <p:spPr>
          <a:xfrm>
            <a:off x="6848856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04" name="Google Shape;1004;p15"/>
          <p:cNvSpPr/>
          <p:nvPr/>
        </p:nvSpPr>
        <p:spPr>
          <a:xfrm>
            <a:off x="2514600" y="457200"/>
            <a:ext cx="6492240" cy="758190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5" name="Google Shape;1005;p15"/>
          <p:cNvSpPr/>
          <p:nvPr/>
        </p:nvSpPr>
        <p:spPr>
          <a:xfrm>
            <a:off x="2551176" y="799719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6" name="Google Shape;1006;p15"/>
          <p:cNvSpPr/>
          <p:nvPr/>
        </p:nvSpPr>
        <p:spPr>
          <a:xfrm>
            <a:off x="2660904" y="457200"/>
            <a:ext cx="2651760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Responsable du contenu local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07" name="Google Shape;1007;p15"/>
          <p:cNvCxnSpPr/>
          <p:nvPr/>
        </p:nvCxnSpPr>
        <p:spPr>
          <a:xfrm>
            <a:off x="5349240" y="45720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08" name="Google Shape;1008;p15"/>
          <p:cNvSpPr/>
          <p:nvPr/>
        </p:nvSpPr>
        <p:spPr>
          <a:xfrm>
            <a:off x="5385816" y="457200"/>
            <a:ext cx="144475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Droit/Sciences sociales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09" name="Google Shape;1009;p15"/>
          <p:cNvCxnSpPr/>
          <p:nvPr/>
        </p:nvCxnSpPr>
        <p:spPr>
          <a:xfrm>
            <a:off x="6848856" y="45720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10" name="Google Shape;1010;p15"/>
          <p:cNvSpPr/>
          <p:nvPr/>
        </p:nvSpPr>
        <p:spPr>
          <a:xfrm>
            <a:off x="6885432" y="457200"/>
            <a:ext cx="217627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Met en oeuvre les politiques de contenu local (ex : DGCL Gabon).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1" name="Google Shape;1011;p15"/>
          <p:cNvSpPr/>
          <p:nvPr/>
        </p:nvSpPr>
        <p:spPr>
          <a:xfrm>
            <a:off x="2514600" y="1215390"/>
            <a:ext cx="6492240" cy="75819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2" name="Google Shape;1012;p15"/>
          <p:cNvSpPr/>
          <p:nvPr/>
        </p:nvSpPr>
        <p:spPr>
          <a:xfrm>
            <a:off x="2551176" y="1557909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3" name="Google Shape;1013;p15"/>
          <p:cNvSpPr/>
          <p:nvPr/>
        </p:nvSpPr>
        <p:spPr>
          <a:xfrm>
            <a:off x="2660904" y="1215390"/>
            <a:ext cx="2651760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Chargé des relations gouvernementales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14" name="Google Shape;1014;p15"/>
          <p:cNvCxnSpPr/>
          <p:nvPr/>
        </p:nvCxnSpPr>
        <p:spPr>
          <a:xfrm>
            <a:off x="5349240" y="121539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15" name="Google Shape;1015;p15"/>
          <p:cNvSpPr/>
          <p:nvPr/>
        </p:nvSpPr>
        <p:spPr>
          <a:xfrm>
            <a:off x="5385816" y="1215390"/>
            <a:ext cx="144475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Sciences politiques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16" name="Google Shape;1016;p15"/>
          <p:cNvCxnSpPr/>
          <p:nvPr/>
        </p:nvCxnSpPr>
        <p:spPr>
          <a:xfrm>
            <a:off x="6848856" y="121539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17" name="Google Shape;1017;p15"/>
          <p:cNvSpPr/>
          <p:nvPr/>
        </p:nvSpPr>
        <p:spPr>
          <a:xfrm>
            <a:off x="6885432" y="1215390"/>
            <a:ext cx="217627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Gère les relations avec les ministères et autorités de régulation.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8" name="Google Shape;1018;p15"/>
          <p:cNvSpPr/>
          <p:nvPr/>
        </p:nvSpPr>
        <p:spPr>
          <a:xfrm>
            <a:off x="2514600" y="1973580"/>
            <a:ext cx="6492240" cy="758190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9" name="Google Shape;1019;p15"/>
          <p:cNvSpPr/>
          <p:nvPr/>
        </p:nvSpPr>
        <p:spPr>
          <a:xfrm>
            <a:off x="2551176" y="2316099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0" name="Google Shape;1020;p15"/>
          <p:cNvSpPr/>
          <p:nvPr/>
        </p:nvSpPr>
        <p:spPr>
          <a:xfrm>
            <a:off x="2660904" y="1973580"/>
            <a:ext cx="2651760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Responsable relations communautaires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21" name="Google Shape;1021;p15"/>
          <p:cNvCxnSpPr/>
          <p:nvPr/>
        </p:nvCxnSpPr>
        <p:spPr>
          <a:xfrm>
            <a:off x="5349240" y="197358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22" name="Google Shape;1022;p15"/>
          <p:cNvSpPr/>
          <p:nvPr/>
        </p:nvSpPr>
        <p:spPr>
          <a:xfrm>
            <a:off x="5385816" y="1973580"/>
            <a:ext cx="144475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Sciences sociales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23" name="Google Shape;1023;p15"/>
          <p:cNvCxnSpPr/>
          <p:nvPr/>
        </p:nvCxnSpPr>
        <p:spPr>
          <a:xfrm>
            <a:off x="6848856" y="197358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24" name="Google Shape;1024;p15"/>
          <p:cNvSpPr/>
          <p:nvPr/>
        </p:nvSpPr>
        <p:spPr>
          <a:xfrm>
            <a:off x="6885432" y="1973580"/>
            <a:ext cx="217627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Gère les interactions avec les communautés locales.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5" name="Google Shape;1025;p15"/>
          <p:cNvSpPr/>
          <p:nvPr/>
        </p:nvSpPr>
        <p:spPr>
          <a:xfrm>
            <a:off x="2514600" y="2731770"/>
            <a:ext cx="6492240" cy="75819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6" name="Google Shape;1026;p15"/>
          <p:cNvSpPr/>
          <p:nvPr/>
        </p:nvSpPr>
        <p:spPr>
          <a:xfrm>
            <a:off x="2551176" y="3074289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7" name="Google Shape;1027;p15"/>
          <p:cNvSpPr/>
          <p:nvPr/>
        </p:nvSpPr>
        <p:spPr>
          <a:xfrm>
            <a:off x="2660904" y="2731770"/>
            <a:ext cx="2651760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Spécialiste RSE / CSR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28" name="Google Shape;1028;p15"/>
          <p:cNvCxnSpPr/>
          <p:nvPr/>
        </p:nvCxnSpPr>
        <p:spPr>
          <a:xfrm>
            <a:off x="5349240" y="273177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29" name="Google Shape;1029;p15"/>
          <p:cNvSpPr/>
          <p:nvPr/>
        </p:nvSpPr>
        <p:spPr>
          <a:xfrm>
            <a:off x="5385816" y="2731770"/>
            <a:ext cx="144475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Sciences sociales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30" name="Google Shape;1030;p15"/>
          <p:cNvCxnSpPr/>
          <p:nvPr/>
        </p:nvCxnSpPr>
        <p:spPr>
          <a:xfrm>
            <a:off x="6848856" y="273177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31" name="Google Shape;1031;p15"/>
          <p:cNvSpPr/>
          <p:nvPr/>
        </p:nvSpPr>
        <p:spPr>
          <a:xfrm>
            <a:off x="6885432" y="2731770"/>
            <a:ext cx="217627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Développe les programmes d'investissement social.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2" name="Google Shape;1032;p15"/>
          <p:cNvSpPr/>
          <p:nvPr/>
        </p:nvSpPr>
        <p:spPr>
          <a:xfrm>
            <a:off x="2514600" y="3489960"/>
            <a:ext cx="6492240" cy="758190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3" name="Google Shape;1033;p15"/>
          <p:cNvSpPr/>
          <p:nvPr/>
        </p:nvSpPr>
        <p:spPr>
          <a:xfrm>
            <a:off x="2551176" y="3832479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4" name="Google Shape;1034;p15"/>
          <p:cNvSpPr/>
          <p:nvPr/>
        </p:nvSpPr>
        <p:spPr>
          <a:xfrm>
            <a:off x="2660904" y="3489960"/>
            <a:ext cx="2651760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Avocat / Juriste pétrolier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35" name="Google Shape;1035;p15"/>
          <p:cNvCxnSpPr/>
          <p:nvPr/>
        </p:nvCxnSpPr>
        <p:spPr>
          <a:xfrm>
            <a:off x="5349240" y="348996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36" name="Google Shape;1036;p15"/>
          <p:cNvSpPr/>
          <p:nvPr/>
        </p:nvSpPr>
        <p:spPr>
          <a:xfrm>
            <a:off x="5385816" y="3489960"/>
            <a:ext cx="144475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Droit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37" name="Google Shape;1037;p15"/>
          <p:cNvCxnSpPr/>
          <p:nvPr/>
        </p:nvCxnSpPr>
        <p:spPr>
          <a:xfrm>
            <a:off x="6848856" y="348996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38" name="Google Shape;1038;p15"/>
          <p:cNvSpPr/>
          <p:nvPr/>
        </p:nvSpPr>
        <p:spPr>
          <a:xfrm>
            <a:off x="6885432" y="3489960"/>
            <a:ext cx="217627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Conseille sur les contrats pétroliers et la réglementation locale.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9" name="Google Shape;1039;p15"/>
          <p:cNvSpPr/>
          <p:nvPr/>
        </p:nvSpPr>
        <p:spPr>
          <a:xfrm>
            <a:off x="2514600" y="4248150"/>
            <a:ext cx="6492240" cy="75819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0" name="Google Shape;1040;p15"/>
          <p:cNvSpPr/>
          <p:nvPr/>
        </p:nvSpPr>
        <p:spPr>
          <a:xfrm>
            <a:off x="2551176" y="4590669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1" name="Google Shape;1041;p15"/>
          <p:cNvSpPr/>
          <p:nvPr/>
        </p:nvSpPr>
        <p:spPr>
          <a:xfrm>
            <a:off x="2660904" y="4248150"/>
            <a:ext cx="2651760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Chargé des affaires réglementaires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42" name="Google Shape;1042;p15"/>
          <p:cNvCxnSpPr/>
          <p:nvPr/>
        </p:nvCxnSpPr>
        <p:spPr>
          <a:xfrm>
            <a:off x="5349240" y="424815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43" name="Google Shape;1043;p15"/>
          <p:cNvSpPr/>
          <p:nvPr/>
        </p:nvSpPr>
        <p:spPr>
          <a:xfrm>
            <a:off x="5385816" y="4248150"/>
            <a:ext cx="144475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Droit/Ingénierie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44" name="Google Shape;1044;p15"/>
          <p:cNvCxnSpPr/>
          <p:nvPr/>
        </p:nvCxnSpPr>
        <p:spPr>
          <a:xfrm>
            <a:off x="6848856" y="424815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45" name="Google Shape;1045;p15"/>
          <p:cNvSpPr/>
          <p:nvPr/>
        </p:nvSpPr>
        <p:spPr>
          <a:xfrm>
            <a:off x="6885432" y="4248150"/>
            <a:ext cx="217627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Assure la conformité des opérations avec les réglementations.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6" name="Google Shape;1046;p15"/>
          <p:cNvSpPr/>
          <p:nvPr/>
        </p:nvSpPr>
        <p:spPr>
          <a:xfrm>
            <a:off x="2377440" y="5001768"/>
            <a:ext cx="6766560" cy="141732"/>
          </a:xfrm>
          <a:prstGeom prst="rect">
            <a:avLst/>
          </a:prstGeom>
          <a:solidFill>
            <a:srgbClr val="F4F6F9"/>
          </a:solidFill>
          <a:ln w="12700" cap="flat" cmpd="sng">
            <a:solidFill>
              <a:srgbClr val="F4F6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7" name="Google Shape;1047;p15"/>
          <p:cNvSpPr/>
          <p:nvPr/>
        </p:nvSpPr>
        <p:spPr>
          <a:xfrm>
            <a:off x="2514600" y="5001768"/>
            <a:ext cx="640080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Salon des Métiers du Pétrole et du Gaz  |  Gabon, oui tu peux  |  Juin 2026  |  Direction Générale du Contenu Local (DGCL)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" name="Google Shape;1048;p15"/>
          <p:cNvSpPr/>
          <p:nvPr/>
        </p:nvSpPr>
        <p:spPr>
          <a:xfrm>
            <a:off x="8549640" y="5001768"/>
            <a:ext cx="50292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650"/>
              <a:buFont typeface="Calibri"/>
              <a:buNone/>
            </a:pPr>
            <a:r>
              <a:rPr lang="en-US" sz="65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15 / 18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0">
        <p:fade/>
      </p:transition>
    </mc:Choice>
    <mc:Fallback>
      <p:transition spd="med" advClick="0" advTm="30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p16"/>
          <p:cNvSpPr/>
          <p:nvPr/>
        </p:nvSpPr>
        <p:spPr>
          <a:xfrm>
            <a:off x="0" y="0"/>
            <a:ext cx="2377440" cy="5143500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5" name="Google Shape;1055;p16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6" name="Google Shape;1056;p16"/>
          <p:cNvSpPr/>
          <p:nvPr/>
        </p:nvSpPr>
        <p:spPr>
          <a:xfrm>
            <a:off x="109728" y="228600"/>
            <a:ext cx="2267712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4800"/>
              <a:buFont typeface="Calibri"/>
              <a:buNone/>
            </a:pPr>
            <a:r>
              <a:rPr lang="en-US" sz="48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14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7" name="Google Shape;1057;p16"/>
          <p:cNvSpPr/>
          <p:nvPr/>
        </p:nvSpPr>
        <p:spPr>
          <a:xfrm>
            <a:off x="164592" y="914400"/>
            <a:ext cx="210312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RESSOURCES HUMAINES &amp; FORMATION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8" name="Google Shape;1058;p16"/>
          <p:cNvSpPr/>
          <p:nvPr/>
        </p:nvSpPr>
        <p:spPr>
          <a:xfrm>
            <a:off x="164592" y="2103120"/>
            <a:ext cx="210312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C4E0"/>
              </a:buClr>
              <a:buSzPts val="800"/>
              <a:buFont typeface="Calibri"/>
              <a:buNone/>
            </a:pPr>
            <a:r>
              <a:rPr lang="en-US" sz="800" b="0" i="1" u="none" strike="noStrike" cap="none">
                <a:solidFill>
                  <a:srgbClr val="A8C4E0"/>
                </a:solidFill>
                <a:latin typeface="Calibri"/>
                <a:ea typeface="Calibri"/>
                <a:cs typeface="Calibri"/>
                <a:sym typeface="Calibri"/>
              </a:rPr>
              <a:t>Attire, développe et fidélise les talents pour l'industrie pétrolière.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9" name="Google Shape;1059;p16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0" name="Google Shape;1060;p16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6 postes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1" name="Google Shape;1061;p16"/>
          <p:cNvSpPr/>
          <p:nvPr/>
        </p:nvSpPr>
        <p:spPr>
          <a:xfrm>
            <a:off x="2377440" y="0"/>
            <a:ext cx="6766560" cy="73152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2" name="Google Shape;1062;p16"/>
          <p:cNvSpPr/>
          <p:nvPr/>
        </p:nvSpPr>
        <p:spPr>
          <a:xfrm>
            <a:off x="2514600" y="109728"/>
            <a:ext cx="6492240" cy="347472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3" name="Google Shape;1063;p16"/>
          <p:cNvSpPr/>
          <p:nvPr/>
        </p:nvSpPr>
        <p:spPr>
          <a:xfrm>
            <a:off x="2587752" y="109728"/>
            <a:ext cx="27432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INTITULÉ DU POSTE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4" name="Google Shape;1064;p16"/>
          <p:cNvSpPr/>
          <p:nvPr/>
        </p:nvSpPr>
        <p:spPr>
          <a:xfrm>
            <a:off x="5367528" y="109728"/>
            <a:ext cx="146304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FORMATION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5" name="Google Shape;1065;p16"/>
          <p:cNvSpPr/>
          <p:nvPr/>
        </p:nvSpPr>
        <p:spPr>
          <a:xfrm>
            <a:off x="6867144" y="109728"/>
            <a:ext cx="219456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DESCRIPTION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66" name="Google Shape;1066;p16"/>
          <p:cNvCxnSpPr/>
          <p:nvPr/>
        </p:nvCxnSpPr>
        <p:spPr>
          <a:xfrm>
            <a:off x="5349240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67" name="Google Shape;1067;p16"/>
          <p:cNvCxnSpPr/>
          <p:nvPr/>
        </p:nvCxnSpPr>
        <p:spPr>
          <a:xfrm>
            <a:off x="6848856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68" name="Google Shape;1068;p16"/>
          <p:cNvSpPr/>
          <p:nvPr/>
        </p:nvSpPr>
        <p:spPr>
          <a:xfrm>
            <a:off x="2514600" y="457200"/>
            <a:ext cx="6492240" cy="758190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9" name="Google Shape;1069;p16"/>
          <p:cNvSpPr/>
          <p:nvPr/>
        </p:nvSpPr>
        <p:spPr>
          <a:xfrm>
            <a:off x="2551176" y="799719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0" name="Google Shape;1070;p16"/>
          <p:cNvSpPr/>
          <p:nvPr/>
        </p:nvSpPr>
        <p:spPr>
          <a:xfrm>
            <a:off x="2660904" y="457200"/>
            <a:ext cx="2651760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Responsable des ressources humaines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71" name="Google Shape;1071;p16"/>
          <p:cNvCxnSpPr/>
          <p:nvPr/>
        </p:nvCxnSpPr>
        <p:spPr>
          <a:xfrm>
            <a:off x="5349240" y="45720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72" name="Google Shape;1072;p16"/>
          <p:cNvSpPr/>
          <p:nvPr/>
        </p:nvSpPr>
        <p:spPr>
          <a:xfrm>
            <a:off x="5385816" y="457200"/>
            <a:ext cx="144475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RH/Management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73" name="Google Shape;1073;p16"/>
          <p:cNvCxnSpPr/>
          <p:nvPr/>
        </p:nvCxnSpPr>
        <p:spPr>
          <a:xfrm>
            <a:off x="6848856" y="45720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74" name="Google Shape;1074;p16"/>
          <p:cNvSpPr/>
          <p:nvPr/>
        </p:nvSpPr>
        <p:spPr>
          <a:xfrm>
            <a:off x="6885432" y="457200"/>
            <a:ext cx="217627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Gère le cycle de vie des employés : recrutement, formation, départ.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5" name="Google Shape;1075;p16"/>
          <p:cNvSpPr/>
          <p:nvPr/>
        </p:nvSpPr>
        <p:spPr>
          <a:xfrm>
            <a:off x="2514600" y="1215390"/>
            <a:ext cx="6492240" cy="75819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6" name="Google Shape;1076;p16"/>
          <p:cNvSpPr/>
          <p:nvPr/>
        </p:nvSpPr>
        <p:spPr>
          <a:xfrm>
            <a:off x="2551176" y="1557909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7" name="Google Shape;1077;p16"/>
          <p:cNvSpPr/>
          <p:nvPr/>
        </p:nvSpPr>
        <p:spPr>
          <a:xfrm>
            <a:off x="2660904" y="1215390"/>
            <a:ext cx="2651760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Recruteur spécialisé Oil &amp; Gas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78" name="Google Shape;1078;p16"/>
          <p:cNvCxnSpPr/>
          <p:nvPr/>
        </p:nvCxnSpPr>
        <p:spPr>
          <a:xfrm>
            <a:off x="5349240" y="121539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79" name="Google Shape;1079;p16"/>
          <p:cNvSpPr/>
          <p:nvPr/>
        </p:nvSpPr>
        <p:spPr>
          <a:xfrm>
            <a:off x="5385816" y="1215390"/>
            <a:ext cx="144475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RH/Ingénierie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80" name="Google Shape;1080;p16"/>
          <p:cNvCxnSpPr/>
          <p:nvPr/>
        </p:nvCxnSpPr>
        <p:spPr>
          <a:xfrm>
            <a:off x="6848856" y="121539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81" name="Google Shape;1081;p16"/>
          <p:cNvSpPr/>
          <p:nvPr/>
        </p:nvSpPr>
        <p:spPr>
          <a:xfrm>
            <a:off x="6885432" y="1215390"/>
            <a:ext cx="217627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Identifie et sélectionne les profils techniques spécialisés.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2" name="Google Shape;1082;p16"/>
          <p:cNvSpPr/>
          <p:nvPr/>
        </p:nvSpPr>
        <p:spPr>
          <a:xfrm>
            <a:off x="2514600" y="1973580"/>
            <a:ext cx="6492240" cy="758190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3" name="Google Shape;1083;p16"/>
          <p:cNvSpPr/>
          <p:nvPr/>
        </p:nvSpPr>
        <p:spPr>
          <a:xfrm>
            <a:off x="2551176" y="2316099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4" name="Google Shape;1084;p16"/>
          <p:cNvSpPr/>
          <p:nvPr/>
        </p:nvSpPr>
        <p:spPr>
          <a:xfrm>
            <a:off x="2660904" y="1973580"/>
            <a:ext cx="2651760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Responsable formation &amp; développement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85" name="Google Shape;1085;p16"/>
          <p:cNvCxnSpPr/>
          <p:nvPr/>
        </p:nvCxnSpPr>
        <p:spPr>
          <a:xfrm>
            <a:off x="5349240" y="197358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86" name="Google Shape;1086;p16"/>
          <p:cNvSpPr/>
          <p:nvPr/>
        </p:nvSpPr>
        <p:spPr>
          <a:xfrm>
            <a:off x="5385816" y="1973580"/>
            <a:ext cx="144475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RH/Pédagogie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87" name="Google Shape;1087;p16"/>
          <p:cNvCxnSpPr/>
          <p:nvPr/>
        </p:nvCxnSpPr>
        <p:spPr>
          <a:xfrm>
            <a:off x="6848856" y="197358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88" name="Google Shape;1088;p16"/>
          <p:cNvSpPr/>
          <p:nvPr/>
        </p:nvSpPr>
        <p:spPr>
          <a:xfrm>
            <a:off x="6885432" y="1973580"/>
            <a:ext cx="217627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Conçoit les plans de formation et pilote les parcours de développement.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9" name="Google Shape;1089;p16"/>
          <p:cNvSpPr/>
          <p:nvPr/>
        </p:nvSpPr>
        <p:spPr>
          <a:xfrm>
            <a:off x="2514600" y="2731770"/>
            <a:ext cx="6492240" cy="75819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0" name="Google Shape;1090;p16"/>
          <p:cNvSpPr/>
          <p:nvPr/>
        </p:nvSpPr>
        <p:spPr>
          <a:xfrm>
            <a:off x="2551176" y="3074289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1" name="Google Shape;1091;p16"/>
          <p:cNvSpPr/>
          <p:nvPr/>
        </p:nvSpPr>
        <p:spPr>
          <a:xfrm>
            <a:off x="2660904" y="2731770"/>
            <a:ext cx="2651760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Spécialiste en gestion des talents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92" name="Google Shape;1092;p16"/>
          <p:cNvCxnSpPr/>
          <p:nvPr/>
        </p:nvCxnSpPr>
        <p:spPr>
          <a:xfrm>
            <a:off x="5349240" y="273177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93" name="Google Shape;1093;p16"/>
          <p:cNvSpPr/>
          <p:nvPr/>
        </p:nvSpPr>
        <p:spPr>
          <a:xfrm>
            <a:off x="5385816" y="2731770"/>
            <a:ext cx="144475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RH/Management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94" name="Google Shape;1094;p16"/>
          <p:cNvCxnSpPr/>
          <p:nvPr/>
        </p:nvCxnSpPr>
        <p:spPr>
          <a:xfrm>
            <a:off x="6848856" y="273177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95" name="Google Shape;1095;p16"/>
          <p:cNvSpPr/>
          <p:nvPr/>
        </p:nvSpPr>
        <p:spPr>
          <a:xfrm>
            <a:off x="6885432" y="2731770"/>
            <a:ext cx="217627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Identifie les hauts potentiels, gère les plans de succession.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6" name="Google Shape;1096;p16"/>
          <p:cNvSpPr/>
          <p:nvPr/>
        </p:nvSpPr>
        <p:spPr>
          <a:xfrm>
            <a:off x="2514600" y="3489960"/>
            <a:ext cx="6492240" cy="758190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7" name="Google Shape;1097;p16"/>
          <p:cNvSpPr/>
          <p:nvPr/>
        </p:nvSpPr>
        <p:spPr>
          <a:xfrm>
            <a:off x="2551176" y="3832479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8" name="Google Shape;1098;p16"/>
          <p:cNvSpPr/>
          <p:nvPr/>
        </p:nvSpPr>
        <p:spPr>
          <a:xfrm>
            <a:off x="2660904" y="3489960"/>
            <a:ext cx="2651760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Psychologue du travail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99" name="Google Shape;1099;p16"/>
          <p:cNvCxnSpPr/>
          <p:nvPr/>
        </p:nvCxnSpPr>
        <p:spPr>
          <a:xfrm>
            <a:off x="5349240" y="348996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00" name="Google Shape;1100;p16"/>
          <p:cNvSpPr/>
          <p:nvPr/>
        </p:nvSpPr>
        <p:spPr>
          <a:xfrm>
            <a:off x="5385816" y="3489960"/>
            <a:ext cx="144475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Master Psychologie du travail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01" name="Google Shape;1101;p16"/>
          <p:cNvCxnSpPr/>
          <p:nvPr/>
        </p:nvCxnSpPr>
        <p:spPr>
          <a:xfrm>
            <a:off x="6848856" y="348996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02" name="Google Shape;1102;p16"/>
          <p:cNvSpPr/>
          <p:nvPr/>
        </p:nvSpPr>
        <p:spPr>
          <a:xfrm>
            <a:off x="6885432" y="3489960"/>
            <a:ext cx="217627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Accompagne les transformations et gère les risques psychosociaux.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3" name="Google Shape;1103;p16"/>
          <p:cNvSpPr/>
          <p:nvPr/>
        </p:nvSpPr>
        <p:spPr>
          <a:xfrm>
            <a:off x="2514600" y="4248150"/>
            <a:ext cx="6492240" cy="75819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4" name="Google Shape;1104;p16"/>
          <p:cNvSpPr/>
          <p:nvPr/>
        </p:nvSpPr>
        <p:spPr>
          <a:xfrm>
            <a:off x="2551176" y="4590669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5" name="Google Shape;1105;p16"/>
          <p:cNvSpPr/>
          <p:nvPr/>
        </p:nvSpPr>
        <p:spPr>
          <a:xfrm>
            <a:off x="2660904" y="4248150"/>
            <a:ext cx="2651760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Responsable paie et avantages (C&amp;B)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06" name="Google Shape;1106;p16"/>
          <p:cNvCxnSpPr/>
          <p:nvPr/>
        </p:nvCxnSpPr>
        <p:spPr>
          <a:xfrm>
            <a:off x="5349240" y="424815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07" name="Google Shape;1107;p16"/>
          <p:cNvSpPr/>
          <p:nvPr/>
        </p:nvSpPr>
        <p:spPr>
          <a:xfrm>
            <a:off x="5385816" y="4248150"/>
            <a:ext cx="144475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RH/Finance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08" name="Google Shape;1108;p16"/>
          <p:cNvCxnSpPr/>
          <p:nvPr/>
        </p:nvCxnSpPr>
        <p:spPr>
          <a:xfrm>
            <a:off x="6848856" y="4248150"/>
            <a:ext cx="0" cy="758190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09" name="Google Shape;1109;p16"/>
          <p:cNvSpPr/>
          <p:nvPr/>
        </p:nvSpPr>
        <p:spPr>
          <a:xfrm>
            <a:off x="6885432" y="4248150"/>
            <a:ext cx="2176272" cy="75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Administre la paie et gère les packages de rémunération.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0" name="Google Shape;1110;p16"/>
          <p:cNvSpPr/>
          <p:nvPr/>
        </p:nvSpPr>
        <p:spPr>
          <a:xfrm>
            <a:off x="2377440" y="5001768"/>
            <a:ext cx="6766560" cy="141732"/>
          </a:xfrm>
          <a:prstGeom prst="rect">
            <a:avLst/>
          </a:prstGeom>
          <a:solidFill>
            <a:srgbClr val="F4F6F9"/>
          </a:solidFill>
          <a:ln w="12700" cap="flat" cmpd="sng">
            <a:solidFill>
              <a:srgbClr val="F4F6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1" name="Google Shape;1111;p16"/>
          <p:cNvSpPr/>
          <p:nvPr/>
        </p:nvSpPr>
        <p:spPr>
          <a:xfrm>
            <a:off x="2514600" y="5001768"/>
            <a:ext cx="640080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Salon des Métiers du Pétrole et du Gaz  |  Gabon, oui tu peux  |  Juin 2026  |  Direction Générale du Contenu Local (DGCL)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2" name="Google Shape;1112;p16"/>
          <p:cNvSpPr/>
          <p:nvPr/>
        </p:nvSpPr>
        <p:spPr>
          <a:xfrm>
            <a:off x="8549640" y="5001768"/>
            <a:ext cx="50292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650"/>
              <a:buFont typeface="Calibri"/>
              <a:buNone/>
            </a:pPr>
            <a:r>
              <a:rPr lang="en-US" sz="65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16 / 18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0">
        <p:fade/>
      </p:transition>
    </mc:Choice>
    <mc:Fallback>
      <p:transition spd="med" advClick="0" advTm="30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17"/>
          <p:cNvSpPr/>
          <p:nvPr/>
        </p:nvSpPr>
        <p:spPr>
          <a:xfrm>
            <a:off x="0" y="0"/>
            <a:ext cx="2377440" cy="5143500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9" name="Google Shape;1119;p17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0" name="Google Shape;1120;p17"/>
          <p:cNvSpPr/>
          <p:nvPr/>
        </p:nvSpPr>
        <p:spPr>
          <a:xfrm>
            <a:off x="109728" y="228600"/>
            <a:ext cx="2267712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4800"/>
              <a:buFont typeface="Calibri"/>
              <a:buNone/>
            </a:pPr>
            <a:r>
              <a:rPr lang="en-US" sz="48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1" name="Google Shape;1121;p17"/>
          <p:cNvSpPr/>
          <p:nvPr/>
        </p:nvSpPr>
        <p:spPr>
          <a:xfrm>
            <a:off x="164592" y="914400"/>
            <a:ext cx="210312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TECHNOLOGIES DE L'INFORMATION &amp; DONNÉES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2" name="Google Shape;1122;p17"/>
          <p:cNvSpPr/>
          <p:nvPr/>
        </p:nvSpPr>
        <p:spPr>
          <a:xfrm>
            <a:off x="164592" y="2103120"/>
            <a:ext cx="210312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C4E0"/>
              </a:buClr>
              <a:buSzPts val="800"/>
              <a:buFont typeface="Calibri"/>
              <a:buNone/>
            </a:pPr>
            <a:r>
              <a:rPr lang="en-US" sz="800" b="0" i="1" u="none" strike="noStrike" cap="none">
                <a:solidFill>
                  <a:srgbClr val="A8C4E0"/>
                </a:solidFill>
                <a:latin typeface="Calibri"/>
                <a:ea typeface="Calibri"/>
                <a:cs typeface="Calibri"/>
                <a:sym typeface="Calibri"/>
              </a:rPr>
              <a:t>Gère l'infrastructure IT et développe les solutions numériques pour l'industrie pétrolière.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3" name="Google Shape;1123;p17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4" name="Google Shape;1124;p17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7 postes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5" name="Google Shape;1125;p17"/>
          <p:cNvSpPr/>
          <p:nvPr/>
        </p:nvSpPr>
        <p:spPr>
          <a:xfrm>
            <a:off x="2377440" y="0"/>
            <a:ext cx="6766560" cy="73152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6" name="Google Shape;1126;p17"/>
          <p:cNvSpPr/>
          <p:nvPr/>
        </p:nvSpPr>
        <p:spPr>
          <a:xfrm>
            <a:off x="2514600" y="109728"/>
            <a:ext cx="6492240" cy="347472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7" name="Google Shape;1127;p17"/>
          <p:cNvSpPr/>
          <p:nvPr/>
        </p:nvSpPr>
        <p:spPr>
          <a:xfrm>
            <a:off x="2587752" y="109728"/>
            <a:ext cx="27432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INTITULÉ DU POSTE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8" name="Google Shape;1128;p17"/>
          <p:cNvSpPr/>
          <p:nvPr/>
        </p:nvSpPr>
        <p:spPr>
          <a:xfrm>
            <a:off x="5367528" y="109728"/>
            <a:ext cx="146304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FORMATION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9" name="Google Shape;1129;p17"/>
          <p:cNvSpPr/>
          <p:nvPr/>
        </p:nvSpPr>
        <p:spPr>
          <a:xfrm>
            <a:off x="6867144" y="109728"/>
            <a:ext cx="219456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DESCRIPTION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30" name="Google Shape;1130;p17"/>
          <p:cNvCxnSpPr/>
          <p:nvPr/>
        </p:nvCxnSpPr>
        <p:spPr>
          <a:xfrm>
            <a:off x="5349240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31" name="Google Shape;1131;p17"/>
          <p:cNvCxnSpPr/>
          <p:nvPr/>
        </p:nvCxnSpPr>
        <p:spPr>
          <a:xfrm>
            <a:off x="6848856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32" name="Google Shape;1132;p17"/>
          <p:cNvSpPr/>
          <p:nvPr/>
        </p:nvSpPr>
        <p:spPr>
          <a:xfrm>
            <a:off x="2514600" y="457200"/>
            <a:ext cx="6492240" cy="649877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3" name="Google Shape;1133;p17"/>
          <p:cNvSpPr/>
          <p:nvPr/>
        </p:nvSpPr>
        <p:spPr>
          <a:xfrm>
            <a:off x="2551176" y="745563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4" name="Google Shape;1134;p17"/>
          <p:cNvSpPr/>
          <p:nvPr/>
        </p:nvSpPr>
        <p:spPr>
          <a:xfrm>
            <a:off x="2660904" y="457200"/>
            <a:ext cx="2651760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données pétrolières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35" name="Google Shape;1135;p17"/>
          <p:cNvCxnSpPr/>
          <p:nvPr/>
        </p:nvCxnSpPr>
        <p:spPr>
          <a:xfrm>
            <a:off x="5349240" y="457200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36" name="Google Shape;1136;p17"/>
          <p:cNvSpPr/>
          <p:nvPr/>
        </p:nvSpPr>
        <p:spPr>
          <a:xfrm>
            <a:off x="5385816" y="457200"/>
            <a:ext cx="144475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Informatique/Maths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37" name="Google Shape;1137;p17"/>
          <p:cNvCxnSpPr/>
          <p:nvPr/>
        </p:nvCxnSpPr>
        <p:spPr>
          <a:xfrm>
            <a:off x="6848856" y="457200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38" name="Google Shape;1138;p17"/>
          <p:cNvSpPr/>
          <p:nvPr/>
        </p:nvSpPr>
        <p:spPr>
          <a:xfrm>
            <a:off x="6885432" y="457200"/>
            <a:ext cx="217627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Développe les pipelines de données pour intégrer les sources pétrolières.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9" name="Google Shape;1139;p17"/>
          <p:cNvSpPr/>
          <p:nvPr/>
        </p:nvSpPr>
        <p:spPr>
          <a:xfrm>
            <a:off x="2514600" y="1107077"/>
            <a:ext cx="6492240" cy="649877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0" name="Google Shape;1140;p17"/>
          <p:cNvSpPr/>
          <p:nvPr/>
        </p:nvSpPr>
        <p:spPr>
          <a:xfrm>
            <a:off x="2551176" y="1395440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1" name="Google Shape;1141;p17"/>
          <p:cNvSpPr/>
          <p:nvPr/>
        </p:nvSpPr>
        <p:spPr>
          <a:xfrm>
            <a:off x="2660904" y="1107077"/>
            <a:ext cx="2651760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Data scientist / analyste pétrolier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42" name="Google Shape;1142;p17"/>
          <p:cNvCxnSpPr/>
          <p:nvPr/>
        </p:nvCxnSpPr>
        <p:spPr>
          <a:xfrm>
            <a:off x="5349240" y="1107077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43" name="Google Shape;1143;p17"/>
          <p:cNvSpPr/>
          <p:nvPr/>
        </p:nvSpPr>
        <p:spPr>
          <a:xfrm>
            <a:off x="5385816" y="1107077"/>
            <a:ext cx="144475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Informatique/Maths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44" name="Google Shape;1144;p17"/>
          <p:cNvCxnSpPr/>
          <p:nvPr/>
        </p:nvCxnSpPr>
        <p:spPr>
          <a:xfrm>
            <a:off x="6848856" y="1107077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45" name="Google Shape;1145;p17"/>
          <p:cNvSpPr/>
          <p:nvPr/>
        </p:nvSpPr>
        <p:spPr>
          <a:xfrm>
            <a:off x="6885432" y="1107077"/>
            <a:ext cx="217627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Applique le machine learning à la prédiction de production.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6" name="Google Shape;1146;p17"/>
          <p:cNvSpPr/>
          <p:nvPr/>
        </p:nvSpPr>
        <p:spPr>
          <a:xfrm>
            <a:off x="2514600" y="1756954"/>
            <a:ext cx="6492240" cy="649877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7" name="Google Shape;1147;p17"/>
          <p:cNvSpPr/>
          <p:nvPr/>
        </p:nvSpPr>
        <p:spPr>
          <a:xfrm>
            <a:off x="2551176" y="2045317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8" name="Google Shape;1148;p17"/>
          <p:cNvSpPr/>
          <p:nvPr/>
        </p:nvSpPr>
        <p:spPr>
          <a:xfrm>
            <a:off x="2660904" y="1756954"/>
            <a:ext cx="2651760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Spécialiste géomatique pétrolière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49" name="Google Shape;1149;p17"/>
          <p:cNvCxnSpPr/>
          <p:nvPr/>
        </p:nvCxnSpPr>
        <p:spPr>
          <a:xfrm>
            <a:off x="5349240" y="1756954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50" name="Google Shape;1150;p17"/>
          <p:cNvSpPr/>
          <p:nvPr/>
        </p:nvSpPr>
        <p:spPr>
          <a:xfrm>
            <a:off x="5385816" y="1756954"/>
            <a:ext cx="144475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Géomatique/Info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51" name="Google Shape;1151;p17"/>
          <p:cNvCxnSpPr/>
          <p:nvPr/>
        </p:nvCxnSpPr>
        <p:spPr>
          <a:xfrm>
            <a:off x="6848856" y="1756954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52" name="Google Shape;1152;p17"/>
          <p:cNvSpPr/>
          <p:nvPr/>
        </p:nvSpPr>
        <p:spPr>
          <a:xfrm>
            <a:off x="6885432" y="1756954"/>
            <a:ext cx="217627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Gère les systèmes d'information géographique pour l'E&amp;P.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3" name="Google Shape;1153;p17"/>
          <p:cNvSpPr/>
          <p:nvPr/>
        </p:nvSpPr>
        <p:spPr>
          <a:xfrm>
            <a:off x="2514600" y="2406831"/>
            <a:ext cx="6492240" cy="649877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4" name="Google Shape;1154;p17"/>
          <p:cNvSpPr/>
          <p:nvPr/>
        </p:nvSpPr>
        <p:spPr>
          <a:xfrm>
            <a:off x="2551176" y="2695194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5" name="Google Shape;1155;p17"/>
          <p:cNvSpPr/>
          <p:nvPr/>
        </p:nvSpPr>
        <p:spPr>
          <a:xfrm>
            <a:off x="2660904" y="2406831"/>
            <a:ext cx="2651760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Administrateur systèmes (Petrel/OSDU)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56" name="Google Shape;1156;p17"/>
          <p:cNvCxnSpPr/>
          <p:nvPr/>
        </p:nvCxnSpPr>
        <p:spPr>
          <a:xfrm>
            <a:off x="5349240" y="2406831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57" name="Google Shape;1157;p17"/>
          <p:cNvSpPr/>
          <p:nvPr/>
        </p:nvSpPr>
        <p:spPr>
          <a:xfrm>
            <a:off x="5385816" y="2406831"/>
            <a:ext cx="144475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Informatique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58" name="Google Shape;1158;p17"/>
          <p:cNvCxnSpPr/>
          <p:nvPr/>
        </p:nvCxnSpPr>
        <p:spPr>
          <a:xfrm>
            <a:off x="6848856" y="2406831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59" name="Google Shape;1159;p17"/>
          <p:cNvSpPr/>
          <p:nvPr/>
        </p:nvSpPr>
        <p:spPr>
          <a:xfrm>
            <a:off x="6885432" y="2406831"/>
            <a:ext cx="217627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Administre les plateformes de données et logiciels techniques.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0" name="Google Shape;1160;p17"/>
          <p:cNvSpPr/>
          <p:nvPr/>
        </p:nvSpPr>
        <p:spPr>
          <a:xfrm>
            <a:off x="2514600" y="3056709"/>
            <a:ext cx="6492240" cy="649877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1" name="Google Shape;1161;p17"/>
          <p:cNvSpPr/>
          <p:nvPr/>
        </p:nvSpPr>
        <p:spPr>
          <a:xfrm>
            <a:off x="2551176" y="3345071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2" name="Google Shape;1162;p17"/>
          <p:cNvSpPr/>
          <p:nvPr/>
        </p:nvSpPr>
        <p:spPr>
          <a:xfrm>
            <a:off x="2660904" y="3056709"/>
            <a:ext cx="2651760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Ingénieur cybersécurité OT/IT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63" name="Google Shape;1163;p17"/>
          <p:cNvCxnSpPr/>
          <p:nvPr/>
        </p:nvCxnSpPr>
        <p:spPr>
          <a:xfrm>
            <a:off x="5349240" y="3056709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64" name="Google Shape;1164;p17"/>
          <p:cNvSpPr/>
          <p:nvPr/>
        </p:nvSpPr>
        <p:spPr>
          <a:xfrm>
            <a:off x="5385816" y="3056709"/>
            <a:ext cx="144475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Informatique/Sécurité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65" name="Google Shape;1165;p17"/>
          <p:cNvCxnSpPr/>
          <p:nvPr/>
        </p:nvCxnSpPr>
        <p:spPr>
          <a:xfrm>
            <a:off x="6848856" y="3056709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66" name="Google Shape;1166;p17"/>
          <p:cNvSpPr/>
          <p:nvPr/>
        </p:nvSpPr>
        <p:spPr>
          <a:xfrm>
            <a:off x="6885432" y="3056709"/>
            <a:ext cx="217627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Protège les systèmes de contrôle industriel et IT.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7" name="Google Shape;1167;p17"/>
          <p:cNvSpPr/>
          <p:nvPr/>
        </p:nvSpPr>
        <p:spPr>
          <a:xfrm>
            <a:off x="2514600" y="3706586"/>
            <a:ext cx="6492240" cy="649877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8" name="Google Shape;1168;p17"/>
          <p:cNvSpPr/>
          <p:nvPr/>
        </p:nvSpPr>
        <p:spPr>
          <a:xfrm>
            <a:off x="2551176" y="3994948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9" name="Google Shape;1169;p17"/>
          <p:cNvSpPr/>
          <p:nvPr/>
        </p:nvSpPr>
        <p:spPr>
          <a:xfrm>
            <a:off x="2660904" y="3706586"/>
            <a:ext cx="2651760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Spécialiste automatisation/digital.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70" name="Google Shape;1170;p17"/>
          <p:cNvCxnSpPr/>
          <p:nvPr/>
        </p:nvCxnSpPr>
        <p:spPr>
          <a:xfrm>
            <a:off x="5349240" y="3706586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71" name="Google Shape;1171;p17"/>
          <p:cNvSpPr/>
          <p:nvPr/>
        </p:nvSpPr>
        <p:spPr>
          <a:xfrm>
            <a:off x="5385816" y="3706586"/>
            <a:ext cx="144475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Automatique/Info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72" name="Google Shape;1172;p17"/>
          <p:cNvCxnSpPr/>
          <p:nvPr/>
        </p:nvCxnSpPr>
        <p:spPr>
          <a:xfrm>
            <a:off x="6848856" y="3706586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73" name="Google Shape;1173;p17"/>
          <p:cNvSpPr/>
          <p:nvPr/>
        </p:nvSpPr>
        <p:spPr>
          <a:xfrm>
            <a:off x="6885432" y="3706586"/>
            <a:ext cx="217627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Développe les solutions RPA, IoT, edge computing.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4" name="Google Shape;1174;p17"/>
          <p:cNvSpPr/>
          <p:nvPr/>
        </p:nvSpPr>
        <p:spPr>
          <a:xfrm>
            <a:off x="2514600" y="4356463"/>
            <a:ext cx="6492240" cy="649877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5" name="Google Shape;1175;p17"/>
          <p:cNvSpPr/>
          <p:nvPr/>
        </p:nvSpPr>
        <p:spPr>
          <a:xfrm>
            <a:off x="2551176" y="4644825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6" name="Google Shape;1176;p17"/>
          <p:cNvSpPr/>
          <p:nvPr/>
        </p:nvSpPr>
        <p:spPr>
          <a:xfrm>
            <a:off x="2660904" y="4356463"/>
            <a:ext cx="2651760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Architecte solutions numériques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77" name="Google Shape;1177;p17"/>
          <p:cNvCxnSpPr/>
          <p:nvPr/>
        </p:nvCxnSpPr>
        <p:spPr>
          <a:xfrm>
            <a:off x="5349240" y="4356463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78" name="Google Shape;1178;p17"/>
          <p:cNvSpPr/>
          <p:nvPr/>
        </p:nvSpPr>
        <p:spPr>
          <a:xfrm>
            <a:off x="5385816" y="4356463"/>
            <a:ext cx="144475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Informatique/Ingénierie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79" name="Google Shape;1179;p17"/>
          <p:cNvCxnSpPr/>
          <p:nvPr/>
        </p:nvCxnSpPr>
        <p:spPr>
          <a:xfrm>
            <a:off x="6848856" y="4356463"/>
            <a:ext cx="0" cy="649877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80" name="Google Shape;1180;p17"/>
          <p:cNvSpPr/>
          <p:nvPr/>
        </p:nvSpPr>
        <p:spPr>
          <a:xfrm>
            <a:off x="6885432" y="4356463"/>
            <a:ext cx="2176272" cy="64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Conçoit l'architecture des systèmes d'information intégrés.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1" name="Google Shape;1181;p17"/>
          <p:cNvSpPr/>
          <p:nvPr/>
        </p:nvSpPr>
        <p:spPr>
          <a:xfrm>
            <a:off x="2377440" y="5001768"/>
            <a:ext cx="6766560" cy="141732"/>
          </a:xfrm>
          <a:prstGeom prst="rect">
            <a:avLst/>
          </a:prstGeom>
          <a:solidFill>
            <a:srgbClr val="F4F6F9"/>
          </a:solidFill>
          <a:ln w="12700" cap="flat" cmpd="sng">
            <a:solidFill>
              <a:srgbClr val="F4F6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2" name="Google Shape;1182;p17"/>
          <p:cNvSpPr/>
          <p:nvPr/>
        </p:nvSpPr>
        <p:spPr>
          <a:xfrm>
            <a:off x="2514600" y="5001768"/>
            <a:ext cx="640080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Salon des Métiers du Pétrole et du Gaz  |  Gabon, oui tu peux  |  Juin 2026  |  Direction Générale du Contenu Local (DGCL)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3" name="Google Shape;1183;p17"/>
          <p:cNvSpPr/>
          <p:nvPr/>
        </p:nvSpPr>
        <p:spPr>
          <a:xfrm>
            <a:off x="8549640" y="5001768"/>
            <a:ext cx="50292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650"/>
              <a:buFont typeface="Calibri"/>
              <a:buNone/>
            </a:pPr>
            <a:r>
              <a:rPr lang="en-US" sz="65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17 / 18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0">
        <p:fade/>
      </p:transition>
    </mc:Choice>
    <mc:Fallback>
      <p:transition spd="med" advClick="0" advTm="30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Google Shape;1189;p18"/>
          <p:cNvSpPr/>
          <p:nvPr/>
        </p:nvSpPr>
        <p:spPr>
          <a:xfrm>
            <a:off x="0" y="0"/>
            <a:ext cx="2377440" cy="5143500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0" name="Google Shape;1190;p18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1" name="Google Shape;1191;p18"/>
          <p:cNvSpPr/>
          <p:nvPr/>
        </p:nvSpPr>
        <p:spPr>
          <a:xfrm>
            <a:off x="109728" y="228600"/>
            <a:ext cx="2267712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4800"/>
              <a:buFont typeface="Calibri"/>
              <a:buNone/>
            </a:pPr>
            <a:r>
              <a:rPr lang="en-US" sz="48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16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2" name="Google Shape;1192;p18"/>
          <p:cNvSpPr/>
          <p:nvPr/>
        </p:nvSpPr>
        <p:spPr>
          <a:xfrm>
            <a:off x="164592" y="914400"/>
            <a:ext cx="210312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SUPPLY CHAIN &amp; LOGISTIQUE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3" name="Google Shape;1193;p18"/>
          <p:cNvSpPr/>
          <p:nvPr/>
        </p:nvSpPr>
        <p:spPr>
          <a:xfrm>
            <a:off x="164592" y="2103120"/>
            <a:ext cx="210312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C4E0"/>
              </a:buClr>
              <a:buSzPts val="800"/>
              <a:buFont typeface="Calibri"/>
              <a:buNone/>
            </a:pPr>
            <a:r>
              <a:rPr lang="en-US" sz="800" b="0" i="1" u="none" strike="noStrike" cap="none">
                <a:solidFill>
                  <a:srgbClr val="A8C4E0"/>
                </a:solidFill>
                <a:latin typeface="Calibri"/>
                <a:ea typeface="Calibri"/>
                <a:cs typeface="Calibri"/>
                <a:sym typeface="Calibri"/>
              </a:rPr>
              <a:t>Gère l'approvisionnement, le stockage et la distribution des matériaux et équipements.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4" name="Google Shape;1194;p18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5" name="Google Shape;1195;p18"/>
          <p:cNvSpPr/>
          <p:nvPr/>
        </p:nvSpPr>
        <p:spPr>
          <a:xfrm>
            <a:off x="320040" y="4434840"/>
            <a:ext cx="1645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 postes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6" name="Google Shape;1196;p18"/>
          <p:cNvSpPr/>
          <p:nvPr/>
        </p:nvSpPr>
        <p:spPr>
          <a:xfrm>
            <a:off x="2377440" y="0"/>
            <a:ext cx="6766560" cy="73152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7" name="Google Shape;1197;p18"/>
          <p:cNvSpPr/>
          <p:nvPr/>
        </p:nvSpPr>
        <p:spPr>
          <a:xfrm>
            <a:off x="2514600" y="109728"/>
            <a:ext cx="6492240" cy="347472"/>
          </a:xfrm>
          <a:prstGeom prst="rect">
            <a:avLst/>
          </a:prstGeom>
          <a:solidFill>
            <a:srgbClr val="1A3557"/>
          </a:solidFill>
          <a:ln w="12700" cap="flat" cmpd="sng">
            <a:solidFill>
              <a:srgbClr val="1A3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8" name="Google Shape;1198;p18"/>
          <p:cNvSpPr/>
          <p:nvPr/>
        </p:nvSpPr>
        <p:spPr>
          <a:xfrm>
            <a:off x="2587752" y="109728"/>
            <a:ext cx="27432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INTITULÉ DU POSTE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9" name="Google Shape;1199;p18"/>
          <p:cNvSpPr/>
          <p:nvPr/>
        </p:nvSpPr>
        <p:spPr>
          <a:xfrm>
            <a:off x="5367528" y="109728"/>
            <a:ext cx="146304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FORMATION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0" name="Google Shape;1200;p18"/>
          <p:cNvSpPr/>
          <p:nvPr/>
        </p:nvSpPr>
        <p:spPr>
          <a:xfrm>
            <a:off x="6867144" y="109728"/>
            <a:ext cx="219456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DESCRIPTION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01" name="Google Shape;1201;p18"/>
          <p:cNvCxnSpPr/>
          <p:nvPr/>
        </p:nvCxnSpPr>
        <p:spPr>
          <a:xfrm>
            <a:off x="5349240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02" name="Google Shape;1202;p18"/>
          <p:cNvCxnSpPr/>
          <p:nvPr/>
        </p:nvCxnSpPr>
        <p:spPr>
          <a:xfrm>
            <a:off x="6848856" y="109728"/>
            <a:ext cx="0" cy="347472"/>
          </a:xfrm>
          <a:prstGeom prst="straightConnector1">
            <a:avLst/>
          </a:prstGeom>
          <a:noFill/>
          <a:ln w="12700" cap="flat" cmpd="sng">
            <a:solidFill>
              <a:srgbClr val="2E5A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03" name="Google Shape;1203;p18"/>
          <p:cNvSpPr/>
          <p:nvPr/>
        </p:nvSpPr>
        <p:spPr>
          <a:xfrm>
            <a:off x="2514600" y="457200"/>
            <a:ext cx="6492240" cy="909828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4" name="Google Shape;1204;p18"/>
          <p:cNvSpPr/>
          <p:nvPr/>
        </p:nvSpPr>
        <p:spPr>
          <a:xfrm>
            <a:off x="2551176" y="875538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5" name="Google Shape;1205;p18"/>
          <p:cNvSpPr/>
          <p:nvPr/>
        </p:nvSpPr>
        <p:spPr>
          <a:xfrm>
            <a:off x="2660904" y="457200"/>
            <a:ext cx="2651760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Responsable supply chain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06" name="Google Shape;1206;p18"/>
          <p:cNvCxnSpPr/>
          <p:nvPr/>
        </p:nvCxnSpPr>
        <p:spPr>
          <a:xfrm>
            <a:off x="5349240" y="457200"/>
            <a:ext cx="0" cy="909828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07" name="Google Shape;1207;p18"/>
          <p:cNvSpPr/>
          <p:nvPr/>
        </p:nvSpPr>
        <p:spPr>
          <a:xfrm>
            <a:off x="5385816" y="457200"/>
            <a:ext cx="1444752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Supply Chain/Logistique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08" name="Google Shape;1208;p18"/>
          <p:cNvCxnSpPr/>
          <p:nvPr/>
        </p:nvCxnSpPr>
        <p:spPr>
          <a:xfrm>
            <a:off x="6848856" y="457200"/>
            <a:ext cx="0" cy="909828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09" name="Google Shape;1209;p18"/>
          <p:cNvSpPr/>
          <p:nvPr/>
        </p:nvSpPr>
        <p:spPr>
          <a:xfrm>
            <a:off x="6885432" y="457200"/>
            <a:ext cx="2176272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Optimise la chaîne d'approvisionnement des matériaux critiques.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0" name="Google Shape;1210;p18"/>
          <p:cNvSpPr/>
          <p:nvPr/>
        </p:nvSpPr>
        <p:spPr>
          <a:xfrm>
            <a:off x="2514600" y="1367028"/>
            <a:ext cx="6492240" cy="90982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1" name="Google Shape;1211;p18"/>
          <p:cNvSpPr/>
          <p:nvPr/>
        </p:nvSpPr>
        <p:spPr>
          <a:xfrm>
            <a:off x="2551176" y="1785366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2" name="Google Shape;1212;p18"/>
          <p:cNvSpPr/>
          <p:nvPr/>
        </p:nvSpPr>
        <p:spPr>
          <a:xfrm>
            <a:off x="2660904" y="1367028"/>
            <a:ext cx="2651760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Acheteur technique (materials buyer)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13" name="Google Shape;1213;p18"/>
          <p:cNvCxnSpPr/>
          <p:nvPr/>
        </p:nvCxnSpPr>
        <p:spPr>
          <a:xfrm>
            <a:off x="5349240" y="1367028"/>
            <a:ext cx="0" cy="909828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4" name="Google Shape;1214;p18"/>
          <p:cNvSpPr/>
          <p:nvPr/>
        </p:nvSpPr>
        <p:spPr>
          <a:xfrm>
            <a:off x="5385816" y="1367028"/>
            <a:ext cx="1444752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Bac+5 Ingénierie/Commerce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15" name="Google Shape;1215;p18"/>
          <p:cNvCxnSpPr/>
          <p:nvPr/>
        </p:nvCxnSpPr>
        <p:spPr>
          <a:xfrm>
            <a:off x="6848856" y="1367028"/>
            <a:ext cx="0" cy="909828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6" name="Google Shape;1216;p18"/>
          <p:cNvSpPr/>
          <p:nvPr/>
        </p:nvSpPr>
        <p:spPr>
          <a:xfrm>
            <a:off x="6885432" y="1367028"/>
            <a:ext cx="2176272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Négocie et gère les contrats d'achat d'équipements.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7" name="Google Shape;1217;p18"/>
          <p:cNvSpPr/>
          <p:nvPr/>
        </p:nvSpPr>
        <p:spPr>
          <a:xfrm>
            <a:off x="2514600" y="2276856"/>
            <a:ext cx="6492240" cy="909828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8" name="Google Shape;1218;p18"/>
          <p:cNvSpPr/>
          <p:nvPr/>
        </p:nvSpPr>
        <p:spPr>
          <a:xfrm>
            <a:off x="2551176" y="2695194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9" name="Google Shape;1219;p18"/>
          <p:cNvSpPr/>
          <p:nvPr/>
        </p:nvSpPr>
        <p:spPr>
          <a:xfrm>
            <a:off x="2660904" y="2276856"/>
            <a:ext cx="2651760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Gestionnaire de stock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20" name="Google Shape;1220;p18"/>
          <p:cNvCxnSpPr/>
          <p:nvPr/>
        </p:nvCxnSpPr>
        <p:spPr>
          <a:xfrm>
            <a:off x="5349240" y="2276856"/>
            <a:ext cx="0" cy="909828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21" name="Google Shape;1221;p18"/>
          <p:cNvSpPr/>
          <p:nvPr/>
        </p:nvSpPr>
        <p:spPr>
          <a:xfrm>
            <a:off x="5385816" y="2276856"/>
            <a:ext cx="1444752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Bac+3 Logistique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22" name="Google Shape;1222;p18"/>
          <p:cNvCxnSpPr/>
          <p:nvPr/>
        </p:nvCxnSpPr>
        <p:spPr>
          <a:xfrm>
            <a:off x="6848856" y="2276856"/>
            <a:ext cx="0" cy="909828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23" name="Google Shape;1223;p18"/>
          <p:cNvSpPr/>
          <p:nvPr/>
        </p:nvSpPr>
        <p:spPr>
          <a:xfrm>
            <a:off x="6885432" y="2276856"/>
            <a:ext cx="2176272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Gère les entrepôts de matériaux et pièces de rechange.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4" name="Google Shape;1224;p18"/>
          <p:cNvSpPr/>
          <p:nvPr/>
        </p:nvSpPr>
        <p:spPr>
          <a:xfrm>
            <a:off x="2514600" y="3186684"/>
            <a:ext cx="6492240" cy="90982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5" name="Google Shape;1225;p18"/>
          <p:cNvSpPr/>
          <p:nvPr/>
        </p:nvSpPr>
        <p:spPr>
          <a:xfrm>
            <a:off x="2551176" y="3605022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6" name="Google Shape;1226;p18"/>
          <p:cNvSpPr/>
          <p:nvPr/>
        </p:nvSpPr>
        <p:spPr>
          <a:xfrm>
            <a:off x="2660904" y="3186684"/>
            <a:ext cx="2651760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Coordinateur logistique offshore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27" name="Google Shape;1227;p18"/>
          <p:cNvCxnSpPr/>
          <p:nvPr/>
        </p:nvCxnSpPr>
        <p:spPr>
          <a:xfrm>
            <a:off x="5349240" y="3186684"/>
            <a:ext cx="0" cy="909828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28" name="Google Shape;1228;p18"/>
          <p:cNvSpPr/>
          <p:nvPr/>
        </p:nvSpPr>
        <p:spPr>
          <a:xfrm>
            <a:off x="5385816" y="3186684"/>
            <a:ext cx="1444752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Bac+3 à Bac+5 Logistique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29" name="Google Shape;1229;p18"/>
          <p:cNvCxnSpPr/>
          <p:nvPr/>
        </p:nvCxnSpPr>
        <p:spPr>
          <a:xfrm>
            <a:off x="6848856" y="3186684"/>
            <a:ext cx="0" cy="909828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30" name="Google Shape;1230;p18"/>
          <p:cNvSpPr/>
          <p:nvPr/>
        </p:nvSpPr>
        <p:spPr>
          <a:xfrm>
            <a:off x="6885432" y="3186684"/>
            <a:ext cx="2176272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Organise les rotations de personnel et la logistique offshore.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1" name="Google Shape;1231;p18"/>
          <p:cNvSpPr/>
          <p:nvPr/>
        </p:nvSpPr>
        <p:spPr>
          <a:xfrm>
            <a:off x="2514600" y="4096512"/>
            <a:ext cx="6492240" cy="909828"/>
          </a:xfrm>
          <a:prstGeom prst="rect">
            <a:avLst/>
          </a:prstGeom>
          <a:solidFill>
            <a:srgbClr val="F7F9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2" name="Google Shape;1232;p18"/>
          <p:cNvSpPr/>
          <p:nvPr/>
        </p:nvSpPr>
        <p:spPr>
          <a:xfrm>
            <a:off x="2551176" y="4514850"/>
            <a:ext cx="73152" cy="73152"/>
          </a:xfrm>
          <a:prstGeom prst="ellipse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3" name="Google Shape;1233;p18"/>
          <p:cNvSpPr/>
          <p:nvPr/>
        </p:nvSpPr>
        <p:spPr>
          <a:xfrm>
            <a:off x="2660904" y="4096512"/>
            <a:ext cx="2651760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3557"/>
              </a:buClr>
              <a:buSzPts val="750"/>
              <a:buFont typeface="Calibri"/>
              <a:buNone/>
            </a:pPr>
            <a:r>
              <a:rPr lang="en-US" sz="750" b="1" i="0" u="none" strike="noStrike" cap="none">
                <a:solidFill>
                  <a:srgbClr val="1A3557"/>
                </a:solidFill>
                <a:latin typeface="Calibri"/>
                <a:ea typeface="Calibri"/>
                <a:cs typeface="Calibri"/>
                <a:sym typeface="Calibri"/>
              </a:rPr>
              <a:t>Agent transit et douane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34" name="Google Shape;1234;p18"/>
          <p:cNvCxnSpPr/>
          <p:nvPr/>
        </p:nvCxnSpPr>
        <p:spPr>
          <a:xfrm>
            <a:off x="5349240" y="4096512"/>
            <a:ext cx="0" cy="909828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35" name="Google Shape;1235;p18"/>
          <p:cNvSpPr/>
          <p:nvPr/>
        </p:nvSpPr>
        <p:spPr>
          <a:xfrm>
            <a:off x="5385816" y="4096512"/>
            <a:ext cx="1444752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Bac+3 Commerce international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36" name="Google Shape;1236;p18"/>
          <p:cNvCxnSpPr/>
          <p:nvPr/>
        </p:nvCxnSpPr>
        <p:spPr>
          <a:xfrm>
            <a:off x="6848856" y="4096512"/>
            <a:ext cx="0" cy="909828"/>
          </a:xfrm>
          <a:prstGeom prst="straightConnector1">
            <a:avLst/>
          </a:prstGeom>
          <a:noFill/>
          <a:ln w="9525" cap="flat" cmpd="sng">
            <a:solidFill>
              <a:srgbClr val="D1DC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37" name="Google Shape;1237;p18"/>
          <p:cNvSpPr/>
          <p:nvPr/>
        </p:nvSpPr>
        <p:spPr>
          <a:xfrm>
            <a:off x="6885432" y="4096512"/>
            <a:ext cx="2176272" cy="90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Gère les formalités douanières pour l'importation d'équipements.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8" name="Google Shape;1238;p18"/>
          <p:cNvSpPr/>
          <p:nvPr/>
        </p:nvSpPr>
        <p:spPr>
          <a:xfrm>
            <a:off x="2377440" y="5001768"/>
            <a:ext cx="6766560" cy="141732"/>
          </a:xfrm>
          <a:prstGeom prst="rect">
            <a:avLst/>
          </a:prstGeom>
          <a:solidFill>
            <a:srgbClr val="F4F6F9"/>
          </a:solidFill>
          <a:ln w="12700" cap="flat" cmpd="sng">
            <a:solidFill>
              <a:srgbClr val="F4F6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9" name="Google Shape;1239;p18"/>
          <p:cNvSpPr/>
          <p:nvPr/>
        </p:nvSpPr>
        <p:spPr>
          <a:xfrm>
            <a:off x="2514600" y="5001768"/>
            <a:ext cx="640080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50"/>
              <a:buFont typeface="Calibri"/>
              <a:buNone/>
            </a:pPr>
            <a:r>
              <a:rPr lang="en-US" sz="650" b="0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Salon des Métiers du Pétrole et du Gaz  |  Gabon, oui tu peux  |  Juin 2026  |  Direction Générale du Contenu Local (DGCL)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0" name="Google Shape;1240;p18"/>
          <p:cNvSpPr/>
          <p:nvPr/>
        </p:nvSpPr>
        <p:spPr>
          <a:xfrm>
            <a:off x="8549640" y="5001768"/>
            <a:ext cx="502920" cy="141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650"/>
              <a:buFont typeface="Calibri"/>
              <a:buNone/>
            </a:pPr>
            <a:r>
              <a:rPr lang="en-US" sz="65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18 / 18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0">
        <p:fade/>
      </p:transition>
    </mc:Choice>
    <mc:Fallback>
      <p:transition spd="med" advClick="0" advTm="30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3557"/>
        </a:solidFill>
        <a:effectLst/>
      </p:bgPr>
    </p:bg>
    <p:spTree>
      <p:nvGrpSpPr>
        <p:cNvPr id="1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p19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7" name="Google Shape;1247;p19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E87722"/>
          </a:solidFill>
          <a:ln w="12700" cap="flat" cmpd="sng">
            <a:solidFill>
              <a:srgbClr val="E87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8" name="Google Shape;1248;p19"/>
          <p:cNvSpPr/>
          <p:nvPr/>
        </p:nvSpPr>
        <p:spPr>
          <a:xfrm>
            <a:off x="5486400" y="1371600"/>
            <a:ext cx="4114800" cy="4114800"/>
          </a:xfrm>
          <a:prstGeom prst="ellipse">
            <a:avLst/>
          </a:prstGeom>
          <a:solidFill>
            <a:srgbClr val="E87722">
              <a:alpha val="12156"/>
            </a:srgbClr>
          </a:solidFill>
          <a:ln w="12700" cap="flat" cmpd="sng">
            <a:solidFill>
              <a:srgbClr val="E87722">
                <a:alpha val="2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9" name="Google Shape;1249;p19"/>
          <p:cNvSpPr/>
          <p:nvPr/>
        </p:nvSpPr>
        <p:spPr>
          <a:xfrm>
            <a:off x="6400800" y="2011680"/>
            <a:ext cx="2743200" cy="2743200"/>
          </a:xfrm>
          <a:prstGeom prst="ellipse">
            <a:avLst/>
          </a:prstGeom>
          <a:solidFill>
            <a:srgbClr val="E87722">
              <a:alpha val="20000"/>
            </a:srgbClr>
          </a:solidFill>
          <a:ln w="12700" cap="flat" cmpd="sng">
            <a:solidFill>
              <a:srgbClr val="E87722">
                <a:alpha val="30196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0" name="Google Shape;1250;p19"/>
          <p:cNvSpPr/>
          <p:nvPr/>
        </p:nvSpPr>
        <p:spPr>
          <a:xfrm>
            <a:off x="365760" y="731520"/>
            <a:ext cx="64008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5200"/>
              <a:buFont typeface="Calibri"/>
              <a:buNone/>
            </a:pPr>
            <a:r>
              <a:rPr lang="en-US" sz="5200" b="1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130 MÉTIERS</a:t>
            </a:r>
            <a:endParaRPr sz="5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1" name="Google Shape;1251;p19"/>
          <p:cNvSpPr/>
          <p:nvPr/>
        </p:nvSpPr>
        <p:spPr>
          <a:xfrm>
            <a:off x="365760" y="1691640"/>
            <a:ext cx="64008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lang="en-US"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16 départements couverts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2" name="Google Shape;1252;p19"/>
          <p:cNvSpPr/>
          <p:nvPr/>
        </p:nvSpPr>
        <p:spPr>
          <a:xfrm>
            <a:off x="365760" y="2423160"/>
            <a:ext cx="68580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C4E0"/>
              </a:buClr>
              <a:buSzPts val="1600"/>
              <a:buFont typeface="Calibri"/>
              <a:buNone/>
            </a:pPr>
            <a:r>
              <a:rPr lang="en-US" sz="1600" b="0" i="1" u="none" strike="noStrike" cap="none">
                <a:solidFill>
                  <a:srgbClr val="A8C4E0"/>
                </a:solidFill>
                <a:latin typeface="Calibri"/>
                <a:ea typeface="Calibri"/>
                <a:cs typeface="Calibri"/>
                <a:sym typeface="Calibri"/>
              </a:rPr>
              <a:t>Un secteur, des possibilités infinies.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3" name="Google Shape;1253;p19"/>
          <p:cNvSpPr/>
          <p:nvPr/>
        </p:nvSpPr>
        <p:spPr>
          <a:xfrm>
            <a:off x="365760" y="3108960"/>
            <a:ext cx="5029200" cy="54864"/>
          </a:xfrm>
          <a:prstGeom prst="rect">
            <a:avLst/>
          </a:prstGeom>
          <a:solidFill>
            <a:srgbClr val="E87722">
              <a:alpha val="40000"/>
            </a:srgbClr>
          </a:solidFill>
          <a:ln w="12700" cap="flat" cmpd="sng">
            <a:solidFill>
              <a:srgbClr val="E87722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4" name="Google Shape;1254;p19"/>
          <p:cNvSpPr/>
          <p:nvPr/>
        </p:nvSpPr>
        <p:spPr>
          <a:xfrm>
            <a:off x="365760" y="3337560"/>
            <a:ext cx="64008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C4E0"/>
              </a:buClr>
              <a:buSzPts val="1000"/>
              <a:buFont typeface="Calibri"/>
              <a:buNone/>
            </a:pPr>
            <a:r>
              <a:rPr lang="en-US" sz="1000" b="0" i="0" u="none" strike="noStrike" cap="none">
                <a:solidFill>
                  <a:srgbClr val="A8C4E0"/>
                </a:solidFill>
                <a:latin typeface="Calibri"/>
                <a:ea typeface="Calibri"/>
                <a:cs typeface="Calibri"/>
                <a:sym typeface="Calibri"/>
              </a:rPr>
              <a:t>Document produit dans le cadre du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5" name="Google Shape;1255;p19"/>
          <p:cNvSpPr/>
          <p:nvPr/>
        </p:nvSpPr>
        <p:spPr>
          <a:xfrm>
            <a:off x="365760" y="3593592"/>
            <a:ext cx="64008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Salon des Métiers du Pétrole et du Gaz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6" name="Google Shape;1256;p19"/>
          <p:cNvSpPr/>
          <p:nvPr/>
        </p:nvSpPr>
        <p:spPr>
          <a:xfrm>
            <a:off x="365760" y="3904488"/>
            <a:ext cx="64008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E87722"/>
                </a:solidFill>
                <a:latin typeface="Calibri"/>
                <a:ea typeface="Calibri"/>
                <a:cs typeface="Calibri"/>
                <a:sym typeface="Calibri"/>
              </a:rPr>
              <a:t>Gabon, oui tu peux  |  Édition 1  –  Juin 2026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7" name="Google Shape;1257;p19"/>
          <p:cNvSpPr/>
          <p:nvPr/>
        </p:nvSpPr>
        <p:spPr>
          <a:xfrm>
            <a:off x="365760" y="4251960"/>
            <a:ext cx="6400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C4E0"/>
              </a:buClr>
              <a:buSzPts val="900"/>
              <a:buFont typeface="Calibri"/>
              <a:buNone/>
            </a:pPr>
            <a:r>
              <a:rPr lang="en-US" sz="900" b="0" i="0" u="none" strike="noStrike" cap="none">
                <a:solidFill>
                  <a:srgbClr val="A8C4E0"/>
                </a:solidFill>
                <a:latin typeface="Calibri"/>
                <a:ea typeface="Calibri"/>
                <a:cs typeface="Calibri"/>
                <a:sym typeface="Calibri"/>
              </a:rPr>
              <a:t>Direction Générale du Contenu Local (DGCL)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0">
        <p:fade/>
      </p:transition>
    </mc:Choice>
    <mc:Fallback>
      <p:transition spd="med" advClick="0" advTm="30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3218</Words>
  <Application>Microsoft Office PowerPoint</Application>
  <PresentationFormat>Affichage à l'écran (16:9)</PresentationFormat>
  <Paragraphs>552</Paragraphs>
  <Slides>19</Slides>
  <Notes>19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Salon des Métiers - Gabon, oui tu peux</dc:creator>
  <cp:lastModifiedBy>Charly DYEL</cp:lastModifiedBy>
  <cp:revision>1</cp:revision>
  <dcterms:created xsi:type="dcterms:W3CDTF">2026-06-07T08:52:40Z</dcterms:created>
  <dcterms:modified xsi:type="dcterms:W3CDTF">2026-06-13T10:39:42Z</dcterms:modified>
</cp:coreProperties>
</file>